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4" r:id="rId3"/>
    <p:sldId id="262" r:id="rId4"/>
    <p:sldId id="276" r:id="rId5"/>
    <p:sldId id="271" r:id="rId6"/>
    <p:sldId id="272" r:id="rId7"/>
    <p:sldId id="273" r:id="rId8"/>
    <p:sldId id="274" r:id="rId9"/>
    <p:sldId id="275" r:id="rId10"/>
    <p:sldId id="277" r:id="rId11"/>
    <p:sldId id="265" r:id="rId12"/>
    <p:sldId id="266" r:id="rId13"/>
    <p:sldId id="267" r:id="rId14"/>
    <p:sldId id="268" r:id="rId15"/>
    <p:sldId id="269" r:id="rId16"/>
    <p:sldId id="270" r:id="rId17"/>
    <p:sldId id="256" r:id="rId18"/>
    <p:sldId id="257" r:id="rId19"/>
    <p:sldId id="258" r:id="rId20"/>
    <p:sldId id="259" r:id="rId21"/>
    <p:sldId id="26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ata3.xml.rels><?xml version="1.0" encoding="UTF-8" standalone="yes"?>
<Relationships xmlns="http://schemas.openxmlformats.org/package/2006/relationships"><Relationship Id="rId1" Type="http://schemas.openxmlformats.org/officeDocument/2006/relationships/image" Target="../media/image7.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273EE5-2BC3-41E9-84D3-D866AFFA29A0}"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85D1A088-AFA0-49C6-8B66-63F3DD351C71}">
      <dgm:prSet/>
      <dgm:spPr/>
      <dgm:t>
        <a:bodyPr/>
        <a:lstStyle/>
        <a:p>
          <a:pPr rtl="0"/>
          <a:r>
            <a:rPr lang="en-US" b="1" baseline="0" dirty="0" smtClean="0"/>
            <a:t>Air compressors</a:t>
          </a:r>
          <a:endParaRPr lang="en-US" b="1" baseline="0" dirty="0"/>
        </a:p>
      </dgm:t>
    </dgm:pt>
    <dgm:pt modelId="{2658EEF4-E8FA-4F1D-8C32-8677F6A678D2}" type="parTrans" cxnId="{5126B872-97FE-47BE-8366-F69473AD88DA}">
      <dgm:prSet/>
      <dgm:spPr/>
      <dgm:t>
        <a:bodyPr/>
        <a:lstStyle/>
        <a:p>
          <a:endParaRPr lang="en-US"/>
        </a:p>
      </dgm:t>
    </dgm:pt>
    <dgm:pt modelId="{67EB2DF7-2D3E-4674-8424-D98FEE7D0251}" type="sibTrans" cxnId="{5126B872-97FE-47BE-8366-F69473AD88DA}">
      <dgm:prSet/>
      <dgm:spPr/>
      <dgm:t>
        <a:bodyPr/>
        <a:lstStyle/>
        <a:p>
          <a:endParaRPr lang="en-US"/>
        </a:p>
      </dgm:t>
    </dgm:pt>
    <dgm:pt modelId="{83DE81D4-F174-426D-9609-492881741426}" type="pres">
      <dgm:prSet presAssocID="{B5273EE5-2BC3-41E9-84D3-D866AFFA29A0}" presName="composite" presStyleCnt="0">
        <dgm:presLayoutVars>
          <dgm:chMax val="5"/>
          <dgm:dir/>
          <dgm:animLvl val="ctr"/>
          <dgm:resizeHandles val="exact"/>
        </dgm:presLayoutVars>
      </dgm:prSet>
      <dgm:spPr/>
      <dgm:t>
        <a:bodyPr/>
        <a:lstStyle/>
        <a:p>
          <a:endParaRPr lang="en-US"/>
        </a:p>
      </dgm:t>
    </dgm:pt>
    <dgm:pt modelId="{266579D5-15E9-47F5-A774-88251EEEBDE4}" type="pres">
      <dgm:prSet presAssocID="{B5273EE5-2BC3-41E9-84D3-D866AFFA29A0}" presName="cycle" presStyleCnt="0"/>
      <dgm:spPr/>
    </dgm:pt>
    <dgm:pt modelId="{B68ABC96-400B-4B9C-A91C-A7563F669137}" type="pres">
      <dgm:prSet presAssocID="{B5273EE5-2BC3-41E9-84D3-D866AFFA29A0}" presName="centerShape" presStyleCnt="0"/>
      <dgm:spPr/>
    </dgm:pt>
    <dgm:pt modelId="{C834B63D-E3DE-4E10-BD2C-B696F2490732}" type="pres">
      <dgm:prSet presAssocID="{B5273EE5-2BC3-41E9-84D3-D866AFFA29A0}" presName="connSite" presStyleLbl="node1" presStyleIdx="0" presStyleCnt="2"/>
      <dgm:spPr/>
    </dgm:pt>
    <dgm:pt modelId="{9AE5FDDD-6C2B-46BA-A7B5-038B97909B5A}" type="pres">
      <dgm:prSet presAssocID="{B5273EE5-2BC3-41E9-84D3-D866AFFA29A0}" presName="visible" presStyleLbl="node1" presStyleIdx="0" presStyleCnt="2" custScaleX="287300" custScaleY="234474" custLinFactNeighborX="-5464" custLinFactNeighborY="-276"/>
      <dgm:spPr>
        <a:blipFill rotWithShape="0">
          <a:blip xmlns:r="http://schemas.openxmlformats.org/officeDocument/2006/relationships" r:embed="rId1"/>
          <a:stretch>
            <a:fillRect/>
          </a:stretch>
        </a:blipFill>
      </dgm:spPr>
    </dgm:pt>
    <dgm:pt modelId="{BE978F3B-2226-4740-936C-E56FB7132010}" type="pres">
      <dgm:prSet presAssocID="{2658EEF4-E8FA-4F1D-8C32-8677F6A678D2}" presName="Name25" presStyleLbl="parChTrans1D1" presStyleIdx="0" presStyleCnt="1"/>
      <dgm:spPr/>
      <dgm:t>
        <a:bodyPr/>
        <a:lstStyle/>
        <a:p>
          <a:endParaRPr lang="en-US"/>
        </a:p>
      </dgm:t>
    </dgm:pt>
    <dgm:pt modelId="{7556BF8B-DBBB-4AE6-ABA6-D0C5FB94321C}" type="pres">
      <dgm:prSet presAssocID="{85D1A088-AFA0-49C6-8B66-63F3DD351C71}" presName="node" presStyleCnt="0"/>
      <dgm:spPr/>
    </dgm:pt>
    <dgm:pt modelId="{218C4C49-110E-4169-9745-D10FFC791A51}" type="pres">
      <dgm:prSet presAssocID="{85D1A088-AFA0-49C6-8B66-63F3DD351C71}" presName="parentNode" presStyleLbl="node1" presStyleIdx="1" presStyleCnt="2" custScaleX="941985" custScaleY="390790">
        <dgm:presLayoutVars>
          <dgm:chMax val="1"/>
          <dgm:bulletEnabled val="1"/>
        </dgm:presLayoutVars>
      </dgm:prSet>
      <dgm:spPr/>
      <dgm:t>
        <a:bodyPr/>
        <a:lstStyle/>
        <a:p>
          <a:endParaRPr lang="en-US"/>
        </a:p>
      </dgm:t>
    </dgm:pt>
    <dgm:pt modelId="{0409887C-FCE9-4ADF-B8A7-CF98A382787A}" type="pres">
      <dgm:prSet presAssocID="{85D1A088-AFA0-49C6-8B66-63F3DD351C71}" presName="childNode" presStyleLbl="revTx" presStyleIdx="0" presStyleCnt="0">
        <dgm:presLayoutVars>
          <dgm:bulletEnabled val="1"/>
        </dgm:presLayoutVars>
      </dgm:prSet>
      <dgm:spPr/>
    </dgm:pt>
  </dgm:ptLst>
  <dgm:cxnLst>
    <dgm:cxn modelId="{7D1C9B65-C0C7-468F-90C6-8A63A6681C26}" type="presOf" srcId="{85D1A088-AFA0-49C6-8B66-63F3DD351C71}" destId="{218C4C49-110E-4169-9745-D10FFC791A51}" srcOrd="0" destOrd="0" presId="urn:microsoft.com/office/officeart/2005/8/layout/radial2"/>
    <dgm:cxn modelId="{6DF3A882-EA72-4713-95E8-C221D21BF60D}" type="presOf" srcId="{2658EEF4-E8FA-4F1D-8C32-8677F6A678D2}" destId="{BE978F3B-2226-4740-936C-E56FB7132010}" srcOrd="0" destOrd="0" presId="urn:microsoft.com/office/officeart/2005/8/layout/radial2"/>
    <dgm:cxn modelId="{8096C626-C4B6-4869-BCDF-8C25B9487242}" type="presOf" srcId="{B5273EE5-2BC3-41E9-84D3-D866AFFA29A0}" destId="{83DE81D4-F174-426D-9609-492881741426}" srcOrd="0" destOrd="0" presId="urn:microsoft.com/office/officeart/2005/8/layout/radial2"/>
    <dgm:cxn modelId="{5126B872-97FE-47BE-8366-F69473AD88DA}" srcId="{B5273EE5-2BC3-41E9-84D3-D866AFFA29A0}" destId="{85D1A088-AFA0-49C6-8B66-63F3DD351C71}" srcOrd="0" destOrd="0" parTransId="{2658EEF4-E8FA-4F1D-8C32-8677F6A678D2}" sibTransId="{67EB2DF7-2D3E-4674-8424-D98FEE7D0251}"/>
    <dgm:cxn modelId="{6D37464A-0B8A-43C1-B14C-6EA5D6FD2D60}" type="presParOf" srcId="{83DE81D4-F174-426D-9609-492881741426}" destId="{266579D5-15E9-47F5-A774-88251EEEBDE4}" srcOrd="0" destOrd="0" presId="urn:microsoft.com/office/officeart/2005/8/layout/radial2"/>
    <dgm:cxn modelId="{15B9CFFF-AC25-4397-B335-059F08528D07}" type="presParOf" srcId="{266579D5-15E9-47F5-A774-88251EEEBDE4}" destId="{B68ABC96-400B-4B9C-A91C-A7563F669137}" srcOrd="0" destOrd="0" presId="urn:microsoft.com/office/officeart/2005/8/layout/radial2"/>
    <dgm:cxn modelId="{2850AC34-79AD-43AC-9C9C-54B372113E98}" type="presParOf" srcId="{B68ABC96-400B-4B9C-A91C-A7563F669137}" destId="{C834B63D-E3DE-4E10-BD2C-B696F2490732}" srcOrd="0" destOrd="0" presId="urn:microsoft.com/office/officeart/2005/8/layout/radial2"/>
    <dgm:cxn modelId="{8D1F3669-9104-4D84-A219-23C2CD5815E9}" type="presParOf" srcId="{B68ABC96-400B-4B9C-A91C-A7563F669137}" destId="{9AE5FDDD-6C2B-46BA-A7B5-038B97909B5A}" srcOrd="1" destOrd="0" presId="urn:microsoft.com/office/officeart/2005/8/layout/radial2"/>
    <dgm:cxn modelId="{52BFB165-336E-43F5-B917-E9A9FAB33B7C}" type="presParOf" srcId="{266579D5-15E9-47F5-A774-88251EEEBDE4}" destId="{BE978F3B-2226-4740-936C-E56FB7132010}" srcOrd="1" destOrd="0" presId="urn:microsoft.com/office/officeart/2005/8/layout/radial2"/>
    <dgm:cxn modelId="{F288CDB2-35E0-4332-B26D-923F89DA314E}" type="presParOf" srcId="{266579D5-15E9-47F5-A774-88251EEEBDE4}" destId="{7556BF8B-DBBB-4AE6-ABA6-D0C5FB94321C}" srcOrd="2" destOrd="0" presId="urn:microsoft.com/office/officeart/2005/8/layout/radial2"/>
    <dgm:cxn modelId="{BECA2B1F-03FD-4404-A556-E6C298792EFB}" type="presParOf" srcId="{7556BF8B-DBBB-4AE6-ABA6-D0C5FB94321C}" destId="{218C4C49-110E-4169-9745-D10FFC791A51}" srcOrd="0" destOrd="0" presId="urn:microsoft.com/office/officeart/2005/8/layout/radial2"/>
    <dgm:cxn modelId="{408AAC5D-D9CE-4DBF-8417-9AE036160669}" type="presParOf" srcId="{7556BF8B-DBBB-4AE6-ABA6-D0C5FB94321C}" destId="{0409887C-FCE9-4ADF-B8A7-CF98A382787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734A16-F995-480A-B787-73D19E45388A}" type="doc">
      <dgm:prSet loTypeId="urn:microsoft.com/office/officeart/2005/8/layout/target3" loCatId="relationship" qsTypeId="urn:microsoft.com/office/officeart/2005/8/quickstyle/3d7" qsCatId="3D" csTypeId="urn:microsoft.com/office/officeart/2005/8/colors/accent1_2" csCatId="accent1"/>
      <dgm:spPr/>
      <dgm:t>
        <a:bodyPr/>
        <a:lstStyle/>
        <a:p>
          <a:endParaRPr lang="en-US"/>
        </a:p>
      </dgm:t>
    </dgm:pt>
    <dgm:pt modelId="{6168438C-CB1D-47A2-9CD4-FA3D4A786F57}">
      <dgm:prSet/>
      <dgm:spPr/>
      <dgm:t>
        <a:bodyPr/>
        <a:lstStyle/>
        <a:p>
          <a:pPr rtl="0"/>
          <a:r>
            <a:rPr lang="en-US" b="0" u="sng" baseline="0" dirty="0" smtClean="0"/>
            <a:t>Reciprocating Air compressor</a:t>
          </a:r>
          <a:endParaRPr lang="en-US" b="0" u="sng" baseline="0" dirty="0"/>
        </a:p>
      </dgm:t>
    </dgm:pt>
    <dgm:pt modelId="{8324845D-317A-463B-9BE8-86E04E280D42}" type="parTrans" cxnId="{412A0C1E-368D-495C-9736-AC0CE8DB3004}">
      <dgm:prSet/>
      <dgm:spPr/>
      <dgm:t>
        <a:bodyPr/>
        <a:lstStyle/>
        <a:p>
          <a:endParaRPr lang="en-US"/>
        </a:p>
      </dgm:t>
    </dgm:pt>
    <dgm:pt modelId="{9AE7FF91-BE67-4272-8C3E-64F95BD323C9}" type="sibTrans" cxnId="{412A0C1E-368D-495C-9736-AC0CE8DB3004}">
      <dgm:prSet/>
      <dgm:spPr/>
      <dgm:t>
        <a:bodyPr/>
        <a:lstStyle/>
        <a:p>
          <a:endParaRPr lang="en-US"/>
        </a:p>
      </dgm:t>
    </dgm:pt>
    <dgm:pt modelId="{0B809A96-3BC6-4378-9D3E-0421C422D380}" type="pres">
      <dgm:prSet presAssocID="{EB734A16-F995-480A-B787-73D19E45388A}" presName="Name0" presStyleCnt="0">
        <dgm:presLayoutVars>
          <dgm:chMax val="7"/>
          <dgm:dir/>
          <dgm:animLvl val="lvl"/>
          <dgm:resizeHandles val="exact"/>
        </dgm:presLayoutVars>
      </dgm:prSet>
      <dgm:spPr/>
      <dgm:t>
        <a:bodyPr/>
        <a:lstStyle/>
        <a:p>
          <a:endParaRPr lang="en-US"/>
        </a:p>
      </dgm:t>
    </dgm:pt>
    <dgm:pt modelId="{9DA50DCC-F7B9-46E5-979E-2D64C8921E76}" type="pres">
      <dgm:prSet presAssocID="{6168438C-CB1D-47A2-9CD4-FA3D4A786F57}" presName="circle1" presStyleLbl="node1" presStyleIdx="0" presStyleCnt="1"/>
      <dgm:spPr/>
    </dgm:pt>
    <dgm:pt modelId="{BE1D8E00-55C3-4DF6-907D-302016B6DA3C}" type="pres">
      <dgm:prSet presAssocID="{6168438C-CB1D-47A2-9CD4-FA3D4A786F57}" presName="space" presStyleCnt="0"/>
      <dgm:spPr/>
    </dgm:pt>
    <dgm:pt modelId="{5BF64313-AEBE-4A92-8676-A25360938B05}" type="pres">
      <dgm:prSet presAssocID="{6168438C-CB1D-47A2-9CD4-FA3D4A786F57}" presName="rect1" presStyleLbl="alignAcc1" presStyleIdx="0" presStyleCnt="1"/>
      <dgm:spPr/>
      <dgm:t>
        <a:bodyPr/>
        <a:lstStyle/>
        <a:p>
          <a:endParaRPr lang="en-US"/>
        </a:p>
      </dgm:t>
    </dgm:pt>
    <dgm:pt modelId="{D793D77F-E4EE-4B2F-B068-38F1611908B5}" type="pres">
      <dgm:prSet presAssocID="{6168438C-CB1D-47A2-9CD4-FA3D4A786F57}" presName="rect1ParTxNoCh" presStyleLbl="alignAcc1" presStyleIdx="0" presStyleCnt="1">
        <dgm:presLayoutVars>
          <dgm:chMax val="1"/>
          <dgm:bulletEnabled val="1"/>
        </dgm:presLayoutVars>
      </dgm:prSet>
      <dgm:spPr/>
      <dgm:t>
        <a:bodyPr/>
        <a:lstStyle/>
        <a:p>
          <a:endParaRPr lang="en-US"/>
        </a:p>
      </dgm:t>
    </dgm:pt>
  </dgm:ptLst>
  <dgm:cxnLst>
    <dgm:cxn modelId="{540C3445-F5D2-4234-9A9B-03D70936A3A0}" type="presOf" srcId="{6168438C-CB1D-47A2-9CD4-FA3D4A786F57}" destId="{5BF64313-AEBE-4A92-8676-A25360938B05}" srcOrd="0" destOrd="0" presId="urn:microsoft.com/office/officeart/2005/8/layout/target3"/>
    <dgm:cxn modelId="{80886DE6-4318-4ADF-BAD6-053AF8D4C08F}" type="presOf" srcId="{6168438C-CB1D-47A2-9CD4-FA3D4A786F57}" destId="{D793D77F-E4EE-4B2F-B068-38F1611908B5}" srcOrd="1" destOrd="0" presId="urn:microsoft.com/office/officeart/2005/8/layout/target3"/>
    <dgm:cxn modelId="{412A0C1E-368D-495C-9736-AC0CE8DB3004}" srcId="{EB734A16-F995-480A-B787-73D19E45388A}" destId="{6168438C-CB1D-47A2-9CD4-FA3D4A786F57}" srcOrd="0" destOrd="0" parTransId="{8324845D-317A-463B-9BE8-86E04E280D42}" sibTransId="{9AE7FF91-BE67-4272-8C3E-64F95BD323C9}"/>
    <dgm:cxn modelId="{0215FDB6-02CC-4C8F-A426-6E6495106138}" type="presOf" srcId="{EB734A16-F995-480A-B787-73D19E45388A}" destId="{0B809A96-3BC6-4378-9D3E-0421C422D380}" srcOrd="0" destOrd="0" presId="urn:microsoft.com/office/officeart/2005/8/layout/target3"/>
    <dgm:cxn modelId="{32442FB3-C685-47BD-8A34-4FAD0E782AB5}" type="presParOf" srcId="{0B809A96-3BC6-4378-9D3E-0421C422D380}" destId="{9DA50DCC-F7B9-46E5-979E-2D64C8921E76}" srcOrd="0" destOrd="0" presId="urn:microsoft.com/office/officeart/2005/8/layout/target3"/>
    <dgm:cxn modelId="{BF3C192A-C294-4F45-920B-A286CD64661E}" type="presParOf" srcId="{0B809A96-3BC6-4378-9D3E-0421C422D380}" destId="{BE1D8E00-55C3-4DF6-907D-302016B6DA3C}" srcOrd="1" destOrd="0" presId="urn:microsoft.com/office/officeart/2005/8/layout/target3"/>
    <dgm:cxn modelId="{598DC6A9-FEF1-4E56-87F5-A821DD38C644}" type="presParOf" srcId="{0B809A96-3BC6-4378-9D3E-0421C422D380}" destId="{5BF64313-AEBE-4A92-8676-A25360938B05}" srcOrd="2" destOrd="0" presId="urn:microsoft.com/office/officeart/2005/8/layout/target3"/>
    <dgm:cxn modelId="{826A4D3D-1F69-45BC-9C2D-1A815ECDF6F8}" type="presParOf" srcId="{0B809A96-3BC6-4378-9D3E-0421C422D380}" destId="{D793D77F-E4EE-4B2F-B068-38F1611908B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7E6937-A606-4687-AB84-B378F78DA6E8}" type="doc">
      <dgm:prSet loTypeId="urn:microsoft.com/office/officeart/2005/8/layout/target3" loCatId="relationship" qsTypeId="urn:microsoft.com/office/officeart/2005/8/quickstyle/3d5" qsCatId="3D" csTypeId="urn:microsoft.com/office/officeart/2005/8/colors/accent1_2" csCatId="accent1" phldr="1"/>
      <dgm:spPr/>
      <dgm:t>
        <a:bodyPr/>
        <a:lstStyle/>
        <a:p>
          <a:endParaRPr lang="en-US"/>
        </a:p>
      </dgm:t>
    </dgm:pt>
    <dgm:pt modelId="{61CA3448-B8E2-4B00-AA3B-77014490BB42}">
      <dgm:prSet/>
      <dgm:spPr/>
      <dgm:t>
        <a:bodyPr/>
        <a:lstStyle/>
        <a:p>
          <a:pPr rtl="0"/>
          <a:r>
            <a:rPr lang="en-US" b="0" baseline="0" dirty="0" smtClean="0"/>
            <a:t>ROTARY AIR COMPRESSOR </a:t>
          </a:r>
          <a:endParaRPr lang="en-US" b="0" baseline="0" dirty="0"/>
        </a:p>
      </dgm:t>
    </dgm:pt>
    <dgm:pt modelId="{D371A785-6F19-4F31-81C0-B294E5641912}" type="parTrans" cxnId="{7D5949B5-2B76-4018-B13E-3A2B4926AD87}">
      <dgm:prSet/>
      <dgm:spPr/>
      <dgm:t>
        <a:bodyPr/>
        <a:lstStyle/>
        <a:p>
          <a:endParaRPr lang="en-US"/>
        </a:p>
      </dgm:t>
    </dgm:pt>
    <dgm:pt modelId="{84C8AA2C-903B-405C-97A5-F283B47C5677}" type="sibTrans" cxnId="{7D5949B5-2B76-4018-B13E-3A2B4926AD87}">
      <dgm:prSet/>
      <dgm:spPr/>
      <dgm:t>
        <a:bodyPr/>
        <a:lstStyle/>
        <a:p>
          <a:endParaRPr lang="en-US"/>
        </a:p>
      </dgm:t>
    </dgm:pt>
    <dgm:pt modelId="{19707FF2-1208-40B2-A365-0263E25F40EA}" type="pres">
      <dgm:prSet presAssocID="{527E6937-A606-4687-AB84-B378F78DA6E8}" presName="Name0" presStyleCnt="0">
        <dgm:presLayoutVars>
          <dgm:chMax val="7"/>
          <dgm:dir/>
          <dgm:animLvl val="lvl"/>
          <dgm:resizeHandles val="exact"/>
        </dgm:presLayoutVars>
      </dgm:prSet>
      <dgm:spPr/>
      <dgm:t>
        <a:bodyPr/>
        <a:lstStyle/>
        <a:p>
          <a:endParaRPr lang="en-US"/>
        </a:p>
      </dgm:t>
    </dgm:pt>
    <dgm:pt modelId="{EED95D27-804B-47F9-B6C7-F56FCCAD2370}" type="pres">
      <dgm:prSet presAssocID="{61CA3448-B8E2-4B00-AA3B-77014490BB42}" presName="circle1" presStyleLbl="node1" presStyleIdx="0" presStyleCnt="1" custLinFactNeighborX="5102" custLinFactNeighborY="-1534"/>
      <dgm:spPr>
        <a:blipFill rotWithShape="0">
          <a:blip xmlns:r="http://schemas.openxmlformats.org/officeDocument/2006/relationships" r:embed="rId1"/>
          <a:stretch>
            <a:fillRect/>
          </a:stretch>
        </a:blipFill>
      </dgm:spPr>
      <dgm:t>
        <a:bodyPr/>
        <a:lstStyle/>
        <a:p>
          <a:endParaRPr lang="en-US"/>
        </a:p>
      </dgm:t>
    </dgm:pt>
    <dgm:pt modelId="{37B5866C-95C9-48B8-85A4-7285B1B360C2}" type="pres">
      <dgm:prSet presAssocID="{61CA3448-B8E2-4B00-AA3B-77014490BB42}" presName="space" presStyleCnt="0"/>
      <dgm:spPr/>
    </dgm:pt>
    <dgm:pt modelId="{3F99A70F-2B00-4F85-9BDD-721FF8DFF46E}" type="pres">
      <dgm:prSet presAssocID="{61CA3448-B8E2-4B00-AA3B-77014490BB42}" presName="rect1" presStyleLbl="alignAcc1" presStyleIdx="0" presStyleCnt="1"/>
      <dgm:spPr/>
      <dgm:t>
        <a:bodyPr/>
        <a:lstStyle/>
        <a:p>
          <a:endParaRPr lang="en-US"/>
        </a:p>
      </dgm:t>
    </dgm:pt>
    <dgm:pt modelId="{9908FE3A-AA53-4820-9F62-FDCB851BDCAC}" type="pres">
      <dgm:prSet presAssocID="{61CA3448-B8E2-4B00-AA3B-77014490BB42}" presName="rect1ParTxNoCh" presStyleLbl="alignAcc1" presStyleIdx="0" presStyleCnt="1">
        <dgm:presLayoutVars>
          <dgm:chMax val="1"/>
          <dgm:bulletEnabled val="1"/>
        </dgm:presLayoutVars>
      </dgm:prSet>
      <dgm:spPr/>
      <dgm:t>
        <a:bodyPr/>
        <a:lstStyle/>
        <a:p>
          <a:endParaRPr lang="en-US"/>
        </a:p>
      </dgm:t>
    </dgm:pt>
  </dgm:ptLst>
  <dgm:cxnLst>
    <dgm:cxn modelId="{DE3FC08A-4E91-4E93-AAD5-47A153FA3839}" type="presOf" srcId="{61CA3448-B8E2-4B00-AA3B-77014490BB42}" destId="{9908FE3A-AA53-4820-9F62-FDCB851BDCAC}" srcOrd="1" destOrd="0" presId="urn:microsoft.com/office/officeart/2005/8/layout/target3"/>
    <dgm:cxn modelId="{B6F0E8D3-BEEB-4A2E-8AF8-EDF5E1AA165E}" type="presOf" srcId="{527E6937-A606-4687-AB84-B378F78DA6E8}" destId="{19707FF2-1208-40B2-A365-0263E25F40EA}" srcOrd="0" destOrd="0" presId="urn:microsoft.com/office/officeart/2005/8/layout/target3"/>
    <dgm:cxn modelId="{8A516EB7-B0BE-41AF-8058-8108F3F558E9}" type="presOf" srcId="{61CA3448-B8E2-4B00-AA3B-77014490BB42}" destId="{3F99A70F-2B00-4F85-9BDD-721FF8DFF46E}" srcOrd="0" destOrd="0" presId="urn:microsoft.com/office/officeart/2005/8/layout/target3"/>
    <dgm:cxn modelId="{7D5949B5-2B76-4018-B13E-3A2B4926AD87}" srcId="{527E6937-A606-4687-AB84-B378F78DA6E8}" destId="{61CA3448-B8E2-4B00-AA3B-77014490BB42}" srcOrd="0" destOrd="0" parTransId="{D371A785-6F19-4F31-81C0-B294E5641912}" sibTransId="{84C8AA2C-903B-405C-97A5-F283B47C5677}"/>
    <dgm:cxn modelId="{4267524A-0D02-4396-AFC9-B09ADC548C2E}" type="presParOf" srcId="{19707FF2-1208-40B2-A365-0263E25F40EA}" destId="{EED95D27-804B-47F9-B6C7-F56FCCAD2370}" srcOrd="0" destOrd="0" presId="urn:microsoft.com/office/officeart/2005/8/layout/target3"/>
    <dgm:cxn modelId="{127B1FB5-DEAB-4D16-B094-2CE809E8544D}" type="presParOf" srcId="{19707FF2-1208-40B2-A365-0263E25F40EA}" destId="{37B5866C-95C9-48B8-85A4-7285B1B360C2}" srcOrd="1" destOrd="0" presId="urn:microsoft.com/office/officeart/2005/8/layout/target3"/>
    <dgm:cxn modelId="{8E78B9AE-1937-4024-BC9B-A98E14173B60}" type="presParOf" srcId="{19707FF2-1208-40B2-A365-0263E25F40EA}" destId="{3F99A70F-2B00-4F85-9BDD-721FF8DFF46E}" srcOrd="2" destOrd="0" presId="urn:microsoft.com/office/officeart/2005/8/layout/target3"/>
    <dgm:cxn modelId="{2E4AFC9E-691C-4102-B8BE-EE7E5154EDBC}" type="presParOf" srcId="{19707FF2-1208-40B2-A365-0263E25F40EA}" destId="{9908FE3A-AA53-4820-9F62-FDCB851BDCAC}"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50ECA0-0C82-44B4-AFFF-27746E2D917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3F16F429-543C-4092-BE8A-2173233B696F}">
      <dgm:prSet phldrT="[Text]" custT="1"/>
      <dgm:spPr/>
      <dgm:t>
        <a:bodyPr/>
        <a:lstStyle/>
        <a:p>
          <a:r>
            <a:rPr lang="en-US" sz="3200" dirty="0" smtClean="0"/>
            <a:t>Dynamic compressor</a:t>
          </a:r>
          <a:endParaRPr lang="en-US" sz="3200" dirty="0"/>
        </a:p>
      </dgm:t>
    </dgm:pt>
    <dgm:pt modelId="{208E9FC8-4A06-4B5B-A45D-69342DD43AC6}" type="parTrans" cxnId="{45DD77C6-3B72-4886-8A8F-9E123F4A72A2}">
      <dgm:prSet/>
      <dgm:spPr/>
      <dgm:t>
        <a:bodyPr/>
        <a:lstStyle/>
        <a:p>
          <a:endParaRPr lang="en-US"/>
        </a:p>
      </dgm:t>
    </dgm:pt>
    <dgm:pt modelId="{A9E5BE56-AFA2-438C-A34E-A235A9DCCC32}" type="sibTrans" cxnId="{45DD77C6-3B72-4886-8A8F-9E123F4A72A2}">
      <dgm:prSet/>
      <dgm:spPr/>
      <dgm:t>
        <a:bodyPr/>
        <a:lstStyle/>
        <a:p>
          <a:endParaRPr lang="en-US"/>
        </a:p>
      </dgm:t>
    </dgm:pt>
    <dgm:pt modelId="{8D6544BC-5E25-48D0-B221-7391D9889755}">
      <dgm:prSet phldrT="[Text]"/>
      <dgm:spPr/>
      <dgm:t>
        <a:bodyPr/>
        <a:lstStyle/>
        <a:p>
          <a:r>
            <a:rPr lang="en-US" dirty="0" smtClean="0"/>
            <a:t>Centrifugal compressor</a:t>
          </a:r>
          <a:endParaRPr lang="en-US" dirty="0"/>
        </a:p>
      </dgm:t>
    </dgm:pt>
    <dgm:pt modelId="{E0D4311A-AB12-45C7-B553-9F9D29943F0B}" type="parTrans" cxnId="{803C1868-2490-435D-8B26-E976E170B16C}">
      <dgm:prSet/>
      <dgm:spPr/>
      <dgm:t>
        <a:bodyPr/>
        <a:lstStyle/>
        <a:p>
          <a:endParaRPr lang="en-US"/>
        </a:p>
      </dgm:t>
    </dgm:pt>
    <dgm:pt modelId="{D6DC944D-9C20-4F16-9E85-1F7235EA2B86}" type="sibTrans" cxnId="{803C1868-2490-435D-8B26-E976E170B16C}">
      <dgm:prSet/>
      <dgm:spPr/>
      <dgm:t>
        <a:bodyPr/>
        <a:lstStyle/>
        <a:p>
          <a:endParaRPr lang="en-US"/>
        </a:p>
      </dgm:t>
    </dgm:pt>
    <dgm:pt modelId="{3C07BA81-07B6-40E8-9B0B-BFC1B3317E02}">
      <dgm:prSet phldrT="[Text]"/>
      <dgm:spPr/>
      <dgm:t>
        <a:bodyPr/>
        <a:lstStyle/>
        <a:p>
          <a:r>
            <a:rPr lang="en-US" dirty="0" smtClean="0"/>
            <a:t>Axial Flow compressor</a:t>
          </a:r>
          <a:endParaRPr lang="en-US" dirty="0"/>
        </a:p>
      </dgm:t>
    </dgm:pt>
    <dgm:pt modelId="{8926464B-5EA6-46EA-AFF8-CD9869A98574}" type="parTrans" cxnId="{EB1669E8-F3F1-4232-B44A-FDF8EA83C5E7}">
      <dgm:prSet/>
      <dgm:spPr/>
      <dgm:t>
        <a:bodyPr/>
        <a:lstStyle/>
        <a:p>
          <a:endParaRPr lang="en-US"/>
        </a:p>
      </dgm:t>
    </dgm:pt>
    <dgm:pt modelId="{CE9C7CD1-836A-4D57-88CC-78DDB2B03842}" type="sibTrans" cxnId="{EB1669E8-F3F1-4232-B44A-FDF8EA83C5E7}">
      <dgm:prSet/>
      <dgm:spPr/>
      <dgm:t>
        <a:bodyPr/>
        <a:lstStyle/>
        <a:p>
          <a:endParaRPr lang="en-US"/>
        </a:p>
      </dgm:t>
    </dgm:pt>
    <dgm:pt modelId="{9A462860-90DD-41A2-9653-5DCC81D7B2BB}">
      <dgm:prSet phldrT="[Text]"/>
      <dgm:spPr/>
      <dgm:t>
        <a:bodyPr/>
        <a:lstStyle/>
        <a:p>
          <a:r>
            <a:rPr lang="en-US" dirty="0" smtClean="0"/>
            <a:t>positive displacement compressor</a:t>
          </a:r>
          <a:endParaRPr lang="en-US" dirty="0"/>
        </a:p>
      </dgm:t>
    </dgm:pt>
    <dgm:pt modelId="{AE3D154F-2085-4770-B050-38FD71D458DB}" type="parTrans" cxnId="{AF57F659-D36A-47D4-A67E-72AC65E1E240}">
      <dgm:prSet/>
      <dgm:spPr/>
      <dgm:t>
        <a:bodyPr/>
        <a:lstStyle/>
        <a:p>
          <a:endParaRPr lang="en-US"/>
        </a:p>
      </dgm:t>
    </dgm:pt>
    <dgm:pt modelId="{BC20912C-EAAF-4ED8-B033-ED47BEA971A6}" type="sibTrans" cxnId="{AF57F659-D36A-47D4-A67E-72AC65E1E240}">
      <dgm:prSet/>
      <dgm:spPr/>
      <dgm:t>
        <a:bodyPr/>
        <a:lstStyle/>
        <a:p>
          <a:endParaRPr lang="en-US"/>
        </a:p>
      </dgm:t>
    </dgm:pt>
    <dgm:pt modelId="{51DFC241-1F5F-4087-97C6-BA71128481D4}">
      <dgm:prSet phldrT="[Text]"/>
      <dgm:spPr/>
      <dgm:t>
        <a:bodyPr/>
        <a:lstStyle/>
        <a:p>
          <a:r>
            <a:rPr lang="en-US" dirty="0" smtClean="0"/>
            <a:t>Roots</a:t>
          </a:r>
        </a:p>
        <a:p>
          <a:r>
            <a:rPr lang="en-US" dirty="0" smtClean="0"/>
            <a:t>Blower</a:t>
          </a:r>
          <a:endParaRPr lang="en-US" dirty="0"/>
        </a:p>
      </dgm:t>
    </dgm:pt>
    <dgm:pt modelId="{F89B12E6-5A3C-4D38-9AB1-DAD09057470B}" type="parTrans" cxnId="{F44CF95F-7FC8-4645-AF47-8A8C84367999}">
      <dgm:prSet/>
      <dgm:spPr/>
      <dgm:t>
        <a:bodyPr/>
        <a:lstStyle/>
        <a:p>
          <a:endParaRPr lang="en-US"/>
        </a:p>
      </dgm:t>
    </dgm:pt>
    <dgm:pt modelId="{9F431600-2B18-48FB-A582-B69EAE8AD952}" type="sibTrans" cxnId="{F44CF95F-7FC8-4645-AF47-8A8C84367999}">
      <dgm:prSet/>
      <dgm:spPr/>
      <dgm:t>
        <a:bodyPr/>
        <a:lstStyle/>
        <a:p>
          <a:endParaRPr lang="en-US"/>
        </a:p>
      </dgm:t>
    </dgm:pt>
    <dgm:pt modelId="{BAA2DAA8-3A90-4FC6-8A3B-E21401888A0B}">
      <dgm:prSet phldrT="[Text]"/>
      <dgm:spPr/>
      <dgm:t>
        <a:bodyPr/>
        <a:lstStyle/>
        <a:p>
          <a:r>
            <a:rPr lang="en-US" dirty="0" smtClean="0"/>
            <a:t>Vane </a:t>
          </a:r>
        </a:p>
        <a:p>
          <a:r>
            <a:rPr lang="en-US" dirty="0" smtClean="0"/>
            <a:t>compressor</a:t>
          </a:r>
          <a:endParaRPr lang="en-US" dirty="0"/>
        </a:p>
      </dgm:t>
    </dgm:pt>
    <dgm:pt modelId="{0B79A710-457A-49E0-B46A-0A98DD8E8451}" type="parTrans" cxnId="{95D83340-001D-46FA-BB88-0057E8214487}">
      <dgm:prSet/>
      <dgm:spPr/>
      <dgm:t>
        <a:bodyPr/>
        <a:lstStyle/>
        <a:p>
          <a:endParaRPr lang="en-US"/>
        </a:p>
      </dgm:t>
    </dgm:pt>
    <dgm:pt modelId="{EAA4EFA3-48F7-4BAD-A2FE-3479155A230D}" type="sibTrans" cxnId="{95D83340-001D-46FA-BB88-0057E8214487}">
      <dgm:prSet/>
      <dgm:spPr/>
      <dgm:t>
        <a:bodyPr/>
        <a:lstStyle/>
        <a:p>
          <a:endParaRPr lang="en-US"/>
        </a:p>
      </dgm:t>
    </dgm:pt>
    <dgm:pt modelId="{C822C9F9-B784-4C94-B0B1-08023D833F4A}" type="pres">
      <dgm:prSet presAssocID="{4C50ECA0-0C82-44B4-AFFF-27746E2D917A}" presName="diagram" presStyleCnt="0">
        <dgm:presLayoutVars>
          <dgm:chPref val="1"/>
          <dgm:dir/>
          <dgm:animOne val="branch"/>
          <dgm:animLvl val="lvl"/>
          <dgm:resizeHandles/>
        </dgm:presLayoutVars>
      </dgm:prSet>
      <dgm:spPr/>
      <dgm:t>
        <a:bodyPr/>
        <a:lstStyle/>
        <a:p>
          <a:endParaRPr lang="en-US"/>
        </a:p>
      </dgm:t>
    </dgm:pt>
    <dgm:pt modelId="{53DDD391-073F-4E27-874E-6A923A15D0B2}" type="pres">
      <dgm:prSet presAssocID="{3F16F429-543C-4092-BE8A-2173233B696F}" presName="root" presStyleCnt="0"/>
      <dgm:spPr/>
    </dgm:pt>
    <dgm:pt modelId="{637EC576-7144-4E79-B4B7-6B1A58ED2E62}" type="pres">
      <dgm:prSet presAssocID="{3F16F429-543C-4092-BE8A-2173233B696F}" presName="rootComposite" presStyleCnt="0"/>
      <dgm:spPr/>
    </dgm:pt>
    <dgm:pt modelId="{169F21C4-4293-43EC-A6E9-3B978F1A239A}" type="pres">
      <dgm:prSet presAssocID="{3F16F429-543C-4092-BE8A-2173233B696F}" presName="rootText" presStyleLbl="node1" presStyleIdx="0" presStyleCnt="2"/>
      <dgm:spPr/>
      <dgm:t>
        <a:bodyPr/>
        <a:lstStyle/>
        <a:p>
          <a:endParaRPr lang="en-US"/>
        </a:p>
      </dgm:t>
    </dgm:pt>
    <dgm:pt modelId="{F24E63CB-C77B-4D62-BC52-9C2DBFE28288}" type="pres">
      <dgm:prSet presAssocID="{3F16F429-543C-4092-BE8A-2173233B696F}" presName="rootConnector" presStyleLbl="node1" presStyleIdx="0" presStyleCnt="2"/>
      <dgm:spPr/>
      <dgm:t>
        <a:bodyPr/>
        <a:lstStyle/>
        <a:p>
          <a:endParaRPr lang="en-US"/>
        </a:p>
      </dgm:t>
    </dgm:pt>
    <dgm:pt modelId="{60992FC4-A20D-4013-9AFF-5ECABE6C685E}" type="pres">
      <dgm:prSet presAssocID="{3F16F429-543C-4092-BE8A-2173233B696F}" presName="childShape" presStyleCnt="0"/>
      <dgm:spPr/>
    </dgm:pt>
    <dgm:pt modelId="{18B2C4F1-4DC2-4A29-8365-8E06A7BA48B6}" type="pres">
      <dgm:prSet presAssocID="{E0D4311A-AB12-45C7-B553-9F9D29943F0B}" presName="Name13" presStyleLbl="parChTrans1D2" presStyleIdx="0" presStyleCnt="4"/>
      <dgm:spPr/>
      <dgm:t>
        <a:bodyPr/>
        <a:lstStyle/>
        <a:p>
          <a:endParaRPr lang="en-US"/>
        </a:p>
      </dgm:t>
    </dgm:pt>
    <dgm:pt modelId="{DD77646B-DA34-40F3-9216-14515B5213A1}" type="pres">
      <dgm:prSet presAssocID="{8D6544BC-5E25-48D0-B221-7391D9889755}" presName="childText" presStyleLbl="bgAcc1" presStyleIdx="0" presStyleCnt="4">
        <dgm:presLayoutVars>
          <dgm:bulletEnabled val="1"/>
        </dgm:presLayoutVars>
      </dgm:prSet>
      <dgm:spPr/>
      <dgm:t>
        <a:bodyPr/>
        <a:lstStyle/>
        <a:p>
          <a:endParaRPr lang="en-US"/>
        </a:p>
      </dgm:t>
    </dgm:pt>
    <dgm:pt modelId="{F3F02AD1-FEDB-4082-B9A7-EA53EE26D814}" type="pres">
      <dgm:prSet presAssocID="{8926464B-5EA6-46EA-AFF8-CD9869A98574}" presName="Name13" presStyleLbl="parChTrans1D2" presStyleIdx="1" presStyleCnt="4"/>
      <dgm:spPr/>
      <dgm:t>
        <a:bodyPr/>
        <a:lstStyle/>
        <a:p>
          <a:endParaRPr lang="en-US"/>
        </a:p>
      </dgm:t>
    </dgm:pt>
    <dgm:pt modelId="{931F21FD-4B04-4447-B4E2-6601FEC31AD8}" type="pres">
      <dgm:prSet presAssocID="{3C07BA81-07B6-40E8-9B0B-BFC1B3317E02}" presName="childText" presStyleLbl="bgAcc1" presStyleIdx="1" presStyleCnt="4">
        <dgm:presLayoutVars>
          <dgm:bulletEnabled val="1"/>
        </dgm:presLayoutVars>
      </dgm:prSet>
      <dgm:spPr/>
      <dgm:t>
        <a:bodyPr/>
        <a:lstStyle/>
        <a:p>
          <a:endParaRPr lang="en-US"/>
        </a:p>
      </dgm:t>
    </dgm:pt>
    <dgm:pt modelId="{1DA7F840-0871-4A3B-ABED-CF1531141AD0}" type="pres">
      <dgm:prSet presAssocID="{9A462860-90DD-41A2-9653-5DCC81D7B2BB}" presName="root" presStyleCnt="0"/>
      <dgm:spPr/>
    </dgm:pt>
    <dgm:pt modelId="{DAAD27AD-42C6-4D20-984D-BEE5A404EDE9}" type="pres">
      <dgm:prSet presAssocID="{9A462860-90DD-41A2-9653-5DCC81D7B2BB}" presName="rootComposite" presStyleCnt="0"/>
      <dgm:spPr/>
    </dgm:pt>
    <dgm:pt modelId="{8F4CA8B7-01D5-4266-B2D4-C121DAA80F6A}" type="pres">
      <dgm:prSet presAssocID="{9A462860-90DD-41A2-9653-5DCC81D7B2BB}" presName="rootText" presStyleLbl="node1" presStyleIdx="1" presStyleCnt="2"/>
      <dgm:spPr/>
      <dgm:t>
        <a:bodyPr/>
        <a:lstStyle/>
        <a:p>
          <a:endParaRPr lang="en-US"/>
        </a:p>
      </dgm:t>
    </dgm:pt>
    <dgm:pt modelId="{0630F674-204B-4B52-ACC9-59781F459247}" type="pres">
      <dgm:prSet presAssocID="{9A462860-90DD-41A2-9653-5DCC81D7B2BB}" presName="rootConnector" presStyleLbl="node1" presStyleIdx="1" presStyleCnt="2"/>
      <dgm:spPr/>
      <dgm:t>
        <a:bodyPr/>
        <a:lstStyle/>
        <a:p>
          <a:endParaRPr lang="en-US"/>
        </a:p>
      </dgm:t>
    </dgm:pt>
    <dgm:pt modelId="{A5E3D8BA-E9F4-4DCC-AA57-0ACFE3297D75}" type="pres">
      <dgm:prSet presAssocID="{9A462860-90DD-41A2-9653-5DCC81D7B2BB}" presName="childShape" presStyleCnt="0"/>
      <dgm:spPr/>
    </dgm:pt>
    <dgm:pt modelId="{3037CDB0-A9EC-4509-BDF3-E7ECDE204B46}" type="pres">
      <dgm:prSet presAssocID="{F89B12E6-5A3C-4D38-9AB1-DAD09057470B}" presName="Name13" presStyleLbl="parChTrans1D2" presStyleIdx="2" presStyleCnt="4"/>
      <dgm:spPr/>
      <dgm:t>
        <a:bodyPr/>
        <a:lstStyle/>
        <a:p>
          <a:endParaRPr lang="en-US"/>
        </a:p>
      </dgm:t>
    </dgm:pt>
    <dgm:pt modelId="{664E4112-B9D4-472D-A192-F41F64A0469F}" type="pres">
      <dgm:prSet presAssocID="{51DFC241-1F5F-4087-97C6-BA71128481D4}" presName="childText" presStyleLbl="bgAcc1" presStyleIdx="2" presStyleCnt="4">
        <dgm:presLayoutVars>
          <dgm:bulletEnabled val="1"/>
        </dgm:presLayoutVars>
      </dgm:prSet>
      <dgm:spPr/>
      <dgm:t>
        <a:bodyPr/>
        <a:lstStyle/>
        <a:p>
          <a:endParaRPr lang="en-US"/>
        </a:p>
      </dgm:t>
    </dgm:pt>
    <dgm:pt modelId="{EDEAE174-4E20-4A36-A27E-4510DADE0879}" type="pres">
      <dgm:prSet presAssocID="{0B79A710-457A-49E0-B46A-0A98DD8E8451}" presName="Name13" presStyleLbl="parChTrans1D2" presStyleIdx="3" presStyleCnt="4"/>
      <dgm:spPr/>
      <dgm:t>
        <a:bodyPr/>
        <a:lstStyle/>
        <a:p>
          <a:endParaRPr lang="en-US"/>
        </a:p>
      </dgm:t>
    </dgm:pt>
    <dgm:pt modelId="{554FC2D6-A71E-4017-986C-0065DECD2962}" type="pres">
      <dgm:prSet presAssocID="{BAA2DAA8-3A90-4FC6-8A3B-E21401888A0B}" presName="childText" presStyleLbl="bgAcc1" presStyleIdx="3" presStyleCnt="4">
        <dgm:presLayoutVars>
          <dgm:bulletEnabled val="1"/>
        </dgm:presLayoutVars>
      </dgm:prSet>
      <dgm:spPr/>
      <dgm:t>
        <a:bodyPr/>
        <a:lstStyle/>
        <a:p>
          <a:endParaRPr lang="en-US"/>
        </a:p>
      </dgm:t>
    </dgm:pt>
  </dgm:ptLst>
  <dgm:cxnLst>
    <dgm:cxn modelId="{803C1868-2490-435D-8B26-E976E170B16C}" srcId="{3F16F429-543C-4092-BE8A-2173233B696F}" destId="{8D6544BC-5E25-48D0-B221-7391D9889755}" srcOrd="0" destOrd="0" parTransId="{E0D4311A-AB12-45C7-B553-9F9D29943F0B}" sibTransId="{D6DC944D-9C20-4F16-9E85-1F7235EA2B86}"/>
    <dgm:cxn modelId="{6BAF3864-8A28-470F-B478-E39CCB16F991}" type="presOf" srcId="{8D6544BC-5E25-48D0-B221-7391D9889755}" destId="{DD77646B-DA34-40F3-9216-14515B5213A1}" srcOrd="0" destOrd="0" presId="urn:microsoft.com/office/officeart/2005/8/layout/hierarchy3"/>
    <dgm:cxn modelId="{AF57F659-D36A-47D4-A67E-72AC65E1E240}" srcId="{4C50ECA0-0C82-44B4-AFFF-27746E2D917A}" destId="{9A462860-90DD-41A2-9653-5DCC81D7B2BB}" srcOrd="1" destOrd="0" parTransId="{AE3D154F-2085-4770-B050-38FD71D458DB}" sibTransId="{BC20912C-EAAF-4ED8-B033-ED47BEA971A6}"/>
    <dgm:cxn modelId="{8C9306FB-A8EC-4F5F-BFCC-AE7171F75449}" type="presOf" srcId="{4C50ECA0-0C82-44B4-AFFF-27746E2D917A}" destId="{C822C9F9-B784-4C94-B0B1-08023D833F4A}" srcOrd="0" destOrd="0" presId="urn:microsoft.com/office/officeart/2005/8/layout/hierarchy3"/>
    <dgm:cxn modelId="{F44CF95F-7FC8-4645-AF47-8A8C84367999}" srcId="{9A462860-90DD-41A2-9653-5DCC81D7B2BB}" destId="{51DFC241-1F5F-4087-97C6-BA71128481D4}" srcOrd="0" destOrd="0" parTransId="{F89B12E6-5A3C-4D38-9AB1-DAD09057470B}" sibTransId="{9F431600-2B18-48FB-A582-B69EAE8AD952}"/>
    <dgm:cxn modelId="{29304B2E-3ACF-4580-A95A-F03CC27D3F09}" type="presOf" srcId="{3C07BA81-07B6-40E8-9B0B-BFC1B3317E02}" destId="{931F21FD-4B04-4447-B4E2-6601FEC31AD8}" srcOrd="0" destOrd="0" presId="urn:microsoft.com/office/officeart/2005/8/layout/hierarchy3"/>
    <dgm:cxn modelId="{4657CACD-652E-420D-B00F-E4945802F848}" type="presOf" srcId="{E0D4311A-AB12-45C7-B553-9F9D29943F0B}" destId="{18B2C4F1-4DC2-4A29-8365-8E06A7BA48B6}" srcOrd="0" destOrd="0" presId="urn:microsoft.com/office/officeart/2005/8/layout/hierarchy3"/>
    <dgm:cxn modelId="{9B12103A-E73C-4441-AD2F-BC17A6342569}" type="presOf" srcId="{9A462860-90DD-41A2-9653-5DCC81D7B2BB}" destId="{0630F674-204B-4B52-ACC9-59781F459247}" srcOrd="1" destOrd="0" presId="urn:microsoft.com/office/officeart/2005/8/layout/hierarchy3"/>
    <dgm:cxn modelId="{F450A9B8-5BB8-4BBF-86FF-AB7692E642FF}" type="presOf" srcId="{0B79A710-457A-49E0-B46A-0A98DD8E8451}" destId="{EDEAE174-4E20-4A36-A27E-4510DADE0879}" srcOrd="0" destOrd="0" presId="urn:microsoft.com/office/officeart/2005/8/layout/hierarchy3"/>
    <dgm:cxn modelId="{95D83340-001D-46FA-BB88-0057E8214487}" srcId="{9A462860-90DD-41A2-9653-5DCC81D7B2BB}" destId="{BAA2DAA8-3A90-4FC6-8A3B-E21401888A0B}" srcOrd="1" destOrd="0" parTransId="{0B79A710-457A-49E0-B46A-0A98DD8E8451}" sibTransId="{EAA4EFA3-48F7-4BAD-A2FE-3479155A230D}"/>
    <dgm:cxn modelId="{CE24DA4B-A1BB-4568-A0CB-2A350E56838F}" type="presOf" srcId="{3F16F429-543C-4092-BE8A-2173233B696F}" destId="{169F21C4-4293-43EC-A6E9-3B978F1A239A}" srcOrd="0" destOrd="0" presId="urn:microsoft.com/office/officeart/2005/8/layout/hierarchy3"/>
    <dgm:cxn modelId="{254EFC80-B7C3-46A0-A347-C6D638614C52}" type="presOf" srcId="{BAA2DAA8-3A90-4FC6-8A3B-E21401888A0B}" destId="{554FC2D6-A71E-4017-986C-0065DECD2962}" srcOrd="0" destOrd="0" presId="urn:microsoft.com/office/officeart/2005/8/layout/hierarchy3"/>
    <dgm:cxn modelId="{1A61670A-2460-4B3D-A359-1EF240309E19}" type="presOf" srcId="{F89B12E6-5A3C-4D38-9AB1-DAD09057470B}" destId="{3037CDB0-A9EC-4509-BDF3-E7ECDE204B46}" srcOrd="0" destOrd="0" presId="urn:microsoft.com/office/officeart/2005/8/layout/hierarchy3"/>
    <dgm:cxn modelId="{45DD77C6-3B72-4886-8A8F-9E123F4A72A2}" srcId="{4C50ECA0-0C82-44B4-AFFF-27746E2D917A}" destId="{3F16F429-543C-4092-BE8A-2173233B696F}" srcOrd="0" destOrd="0" parTransId="{208E9FC8-4A06-4B5B-A45D-69342DD43AC6}" sibTransId="{A9E5BE56-AFA2-438C-A34E-A235A9DCCC32}"/>
    <dgm:cxn modelId="{41A4979D-1CE9-4665-B506-00080DE1699E}" type="presOf" srcId="{51DFC241-1F5F-4087-97C6-BA71128481D4}" destId="{664E4112-B9D4-472D-A192-F41F64A0469F}" srcOrd="0" destOrd="0" presId="urn:microsoft.com/office/officeart/2005/8/layout/hierarchy3"/>
    <dgm:cxn modelId="{E322DEB6-B711-431E-A38A-F1590EB84216}" type="presOf" srcId="{8926464B-5EA6-46EA-AFF8-CD9869A98574}" destId="{F3F02AD1-FEDB-4082-B9A7-EA53EE26D814}" srcOrd="0" destOrd="0" presId="urn:microsoft.com/office/officeart/2005/8/layout/hierarchy3"/>
    <dgm:cxn modelId="{EB1669E8-F3F1-4232-B44A-FDF8EA83C5E7}" srcId="{3F16F429-543C-4092-BE8A-2173233B696F}" destId="{3C07BA81-07B6-40E8-9B0B-BFC1B3317E02}" srcOrd="1" destOrd="0" parTransId="{8926464B-5EA6-46EA-AFF8-CD9869A98574}" sibTransId="{CE9C7CD1-836A-4D57-88CC-78DDB2B03842}"/>
    <dgm:cxn modelId="{8A5D6095-BBB8-4023-9911-CAD38903EB31}" type="presOf" srcId="{9A462860-90DD-41A2-9653-5DCC81D7B2BB}" destId="{8F4CA8B7-01D5-4266-B2D4-C121DAA80F6A}" srcOrd="0" destOrd="0" presId="urn:microsoft.com/office/officeart/2005/8/layout/hierarchy3"/>
    <dgm:cxn modelId="{CB45973A-C822-41E3-A6D8-7C881E0DDFDC}" type="presOf" srcId="{3F16F429-543C-4092-BE8A-2173233B696F}" destId="{F24E63CB-C77B-4D62-BC52-9C2DBFE28288}" srcOrd="1" destOrd="0" presId="urn:microsoft.com/office/officeart/2005/8/layout/hierarchy3"/>
    <dgm:cxn modelId="{DCADBAC1-DD09-41CC-BA2C-FEA4231C60C5}" type="presParOf" srcId="{C822C9F9-B784-4C94-B0B1-08023D833F4A}" destId="{53DDD391-073F-4E27-874E-6A923A15D0B2}" srcOrd="0" destOrd="0" presId="urn:microsoft.com/office/officeart/2005/8/layout/hierarchy3"/>
    <dgm:cxn modelId="{D1448E0A-3666-4ABC-BD96-23681B446C94}" type="presParOf" srcId="{53DDD391-073F-4E27-874E-6A923A15D0B2}" destId="{637EC576-7144-4E79-B4B7-6B1A58ED2E62}" srcOrd="0" destOrd="0" presId="urn:microsoft.com/office/officeart/2005/8/layout/hierarchy3"/>
    <dgm:cxn modelId="{F1E162B5-B171-40ED-A926-4EEFB5CDD9BD}" type="presParOf" srcId="{637EC576-7144-4E79-B4B7-6B1A58ED2E62}" destId="{169F21C4-4293-43EC-A6E9-3B978F1A239A}" srcOrd="0" destOrd="0" presId="urn:microsoft.com/office/officeart/2005/8/layout/hierarchy3"/>
    <dgm:cxn modelId="{1D2B3A32-279D-4B77-8729-E551D7CEBECE}" type="presParOf" srcId="{637EC576-7144-4E79-B4B7-6B1A58ED2E62}" destId="{F24E63CB-C77B-4D62-BC52-9C2DBFE28288}" srcOrd="1" destOrd="0" presId="urn:microsoft.com/office/officeart/2005/8/layout/hierarchy3"/>
    <dgm:cxn modelId="{B4D7D652-A03C-48BE-B3F9-9FCE7117B4C4}" type="presParOf" srcId="{53DDD391-073F-4E27-874E-6A923A15D0B2}" destId="{60992FC4-A20D-4013-9AFF-5ECABE6C685E}" srcOrd="1" destOrd="0" presId="urn:microsoft.com/office/officeart/2005/8/layout/hierarchy3"/>
    <dgm:cxn modelId="{618AD7D7-2484-4343-A2BC-421C05ABB698}" type="presParOf" srcId="{60992FC4-A20D-4013-9AFF-5ECABE6C685E}" destId="{18B2C4F1-4DC2-4A29-8365-8E06A7BA48B6}" srcOrd="0" destOrd="0" presId="urn:microsoft.com/office/officeart/2005/8/layout/hierarchy3"/>
    <dgm:cxn modelId="{7F54C4E5-07C4-4EE0-90C7-4205D5AECEBA}" type="presParOf" srcId="{60992FC4-A20D-4013-9AFF-5ECABE6C685E}" destId="{DD77646B-DA34-40F3-9216-14515B5213A1}" srcOrd="1" destOrd="0" presId="urn:microsoft.com/office/officeart/2005/8/layout/hierarchy3"/>
    <dgm:cxn modelId="{1529EB21-8B2E-4918-B605-25907F8E3C4D}" type="presParOf" srcId="{60992FC4-A20D-4013-9AFF-5ECABE6C685E}" destId="{F3F02AD1-FEDB-4082-B9A7-EA53EE26D814}" srcOrd="2" destOrd="0" presId="urn:microsoft.com/office/officeart/2005/8/layout/hierarchy3"/>
    <dgm:cxn modelId="{66057195-6379-4189-842A-0D0170DC79EF}" type="presParOf" srcId="{60992FC4-A20D-4013-9AFF-5ECABE6C685E}" destId="{931F21FD-4B04-4447-B4E2-6601FEC31AD8}" srcOrd="3" destOrd="0" presId="urn:microsoft.com/office/officeart/2005/8/layout/hierarchy3"/>
    <dgm:cxn modelId="{BC4D814E-3F95-45FF-93A4-1DB01C20E6F4}" type="presParOf" srcId="{C822C9F9-B784-4C94-B0B1-08023D833F4A}" destId="{1DA7F840-0871-4A3B-ABED-CF1531141AD0}" srcOrd="1" destOrd="0" presId="urn:microsoft.com/office/officeart/2005/8/layout/hierarchy3"/>
    <dgm:cxn modelId="{0C661DFE-9F4A-4135-81CB-A467B7BC09DD}" type="presParOf" srcId="{1DA7F840-0871-4A3B-ABED-CF1531141AD0}" destId="{DAAD27AD-42C6-4D20-984D-BEE5A404EDE9}" srcOrd="0" destOrd="0" presId="urn:microsoft.com/office/officeart/2005/8/layout/hierarchy3"/>
    <dgm:cxn modelId="{25E4270D-5DB6-4737-A160-13C5AA25DD8D}" type="presParOf" srcId="{DAAD27AD-42C6-4D20-984D-BEE5A404EDE9}" destId="{8F4CA8B7-01D5-4266-B2D4-C121DAA80F6A}" srcOrd="0" destOrd="0" presId="urn:microsoft.com/office/officeart/2005/8/layout/hierarchy3"/>
    <dgm:cxn modelId="{61B5FD52-7AE2-46C9-84F8-370888BDAE48}" type="presParOf" srcId="{DAAD27AD-42C6-4D20-984D-BEE5A404EDE9}" destId="{0630F674-204B-4B52-ACC9-59781F459247}" srcOrd="1" destOrd="0" presId="urn:microsoft.com/office/officeart/2005/8/layout/hierarchy3"/>
    <dgm:cxn modelId="{04CFA949-2C4D-4C9B-8EE6-70001D8C5E74}" type="presParOf" srcId="{1DA7F840-0871-4A3B-ABED-CF1531141AD0}" destId="{A5E3D8BA-E9F4-4DCC-AA57-0ACFE3297D75}" srcOrd="1" destOrd="0" presId="urn:microsoft.com/office/officeart/2005/8/layout/hierarchy3"/>
    <dgm:cxn modelId="{7FCF31C6-E206-4BD2-96D6-C45DA09F6DD3}" type="presParOf" srcId="{A5E3D8BA-E9F4-4DCC-AA57-0ACFE3297D75}" destId="{3037CDB0-A9EC-4509-BDF3-E7ECDE204B46}" srcOrd="0" destOrd="0" presId="urn:microsoft.com/office/officeart/2005/8/layout/hierarchy3"/>
    <dgm:cxn modelId="{619E983C-CE63-4945-8929-301F92868AE6}" type="presParOf" srcId="{A5E3D8BA-E9F4-4DCC-AA57-0ACFE3297D75}" destId="{664E4112-B9D4-472D-A192-F41F64A0469F}" srcOrd="1" destOrd="0" presId="urn:microsoft.com/office/officeart/2005/8/layout/hierarchy3"/>
    <dgm:cxn modelId="{56CA257D-DD0E-48A1-AA71-669791F08332}" type="presParOf" srcId="{A5E3D8BA-E9F4-4DCC-AA57-0ACFE3297D75}" destId="{EDEAE174-4E20-4A36-A27E-4510DADE0879}" srcOrd="2" destOrd="0" presId="urn:microsoft.com/office/officeart/2005/8/layout/hierarchy3"/>
    <dgm:cxn modelId="{D9498E4F-C332-4643-9F97-B09EAEC4DC9F}" type="presParOf" srcId="{A5E3D8BA-E9F4-4DCC-AA57-0ACFE3297D75}" destId="{554FC2D6-A71E-4017-986C-0065DECD296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C867BE-3AA8-4FB2-B72B-6AC790D9932E}" type="doc">
      <dgm:prSet loTypeId="urn:microsoft.com/office/officeart/2005/8/layout/target3" loCatId="relationship" qsTypeId="urn:microsoft.com/office/officeart/2005/8/quickstyle/3d6" qsCatId="3D" csTypeId="urn:microsoft.com/office/officeart/2005/8/colors/accent1_2" csCatId="accent1" phldr="1"/>
      <dgm:spPr/>
      <dgm:t>
        <a:bodyPr/>
        <a:lstStyle/>
        <a:p>
          <a:endParaRPr lang="en-US"/>
        </a:p>
      </dgm:t>
    </dgm:pt>
    <dgm:pt modelId="{C9E24FBB-3AD6-48A1-A9B5-3C0A76859ADA}">
      <dgm:prSet/>
      <dgm:spPr/>
      <dgm:t>
        <a:bodyPr/>
        <a:lstStyle/>
        <a:p>
          <a:pPr rtl="0"/>
          <a:r>
            <a:rPr lang="en-US" b="1" i="1" baseline="0" dirty="0" smtClean="0"/>
            <a:t>significance of Multi Staging Air compressor pump</a:t>
          </a:r>
          <a:endParaRPr lang="en-US" b="1" i="1" baseline="0" dirty="0"/>
        </a:p>
      </dgm:t>
    </dgm:pt>
    <dgm:pt modelId="{9F3946DD-3208-46FC-A9D5-033F221BF205}" type="parTrans" cxnId="{9F6BC096-5FEE-4F43-8ACD-E2B6B300F77F}">
      <dgm:prSet/>
      <dgm:spPr/>
      <dgm:t>
        <a:bodyPr/>
        <a:lstStyle/>
        <a:p>
          <a:endParaRPr lang="en-US"/>
        </a:p>
      </dgm:t>
    </dgm:pt>
    <dgm:pt modelId="{2B347CF0-DA50-46B2-B75C-EC5B44629064}" type="sibTrans" cxnId="{9F6BC096-5FEE-4F43-8ACD-E2B6B300F77F}">
      <dgm:prSet/>
      <dgm:spPr/>
      <dgm:t>
        <a:bodyPr/>
        <a:lstStyle/>
        <a:p>
          <a:endParaRPr lang="en-US"/>
        </a:p>
      </dgm:t>
    </dgm:pt>
    <dgm:pt modelId="{41917CAA-C39A-4B84-9863-572DF007E0EB}" type="pres">
      <dgm:prSet presAssocID="{28C867BE-3AA8-4FB2-B72B-6AC790D9932E}" presName="Name0" presStyleCnt="0">
        <dgm:presLayoutVars>
          <dgm:chMax val="7"/>
          <dgm:dir/>
          <dgm:animLvl val="lvl"/>
          <dgm:resizeHandles val="exact"/>
        </dgm:presLayoutVars>
      </dgm:prSet>
      <dgm:spPr/>
      <dgm:t>
        <a:bodyPr/>
        <a:lstStyle/>
        <a:p>
          <a:endParaRPr lang="en-US"/>
        </a:p>
      </dgm:t>
    </dgm:pt>
    <dgm:pt modelId="{82014A3B-57D3-49E1-A84B-A364C3F602F2}" type="pres">
      <dgm:prSet presAssocID="{C9E24FBB-3AD6-48A1-A9B5-3C0A76859ADA}" presName="circle1" presStyleLbl="node1" presStyleIdx="0" presStyleCnt="1"/>
      <dgm:spPr/>
    </dgm:pt>
    <dgm:pt modelId="{FDA5F561-35BC-45AB-B896-66CF950D9495}" type="pres">
      <dgm:prSet presAssocID="{C9E24FBB-3AD6-48A1-A9B5-3C0A76859ADA}" presName="space" presStyleCnt="0"/>
      <dgm:spPr/>
    </dgm:pt>
    <dgm:pt modelId="{CB015BC3-070F-43F2-A2D4-6F505B39EA46}" type="pres">
      <dgm:prSet presAssocID="{C9E24FBB-3AD6-48A1-A9B5-3C0A76859ADA}" presName="rect1" presStyleLbl="alignAcc1" presStyleIdx="0" presStyleCnt="1" custScaleY="93717" custLinFactNeighborY="950"/>
      <dgm:spPr/>
      <dgm:t>
        <a:bodyPr/>
        <a:lstStyle/>
        <a:p>
          <a:endParaRPr lang="en-US"/>
        </a:p>
      </dgm:t>
    </dgm:pt>
    <dgm:pt modelId="{0A6F9DD0-6E8F-4926-AB38-85153D5DD78B}" type="pres">
      <dgm:prSet presAssocID="{C9E24FBB-3AD6-48A1-A9B5-3C0A76859ADA}" presName="rect1ParTxNoCh" presStyleLbl="alignAcc1" presStyleIdx="0" presStyleCnt="1">
        <dgm:presLayoutVars>
          <dgm:chMax val="1"/>
          <dgm:bulletEnabled val="1"/>
        </dgm:presLayoutVars>
      </dgm:prSet>
      <dgm:spPr/>
      <dgm:t>
        <a:bodyPr/>
        <a:lstStyle/>
        <a:p>
          <a:endParaRPr lang="en-US"/>
        </a:p>
      </dgm:t>
    </dgm:pt>
  </dgm:ptLst>
  <dgm:cxnLst>
    <dgm:cxn modelId="{155B3789-AB7C-4E13-8665-12A9EAA12D02}" type="presOf" srcId="{C9E24FBB-3AD6-48A1-A9B5-3C0A76859ADA}" destId="{CB015BC3-070F-43F2-A2D4-6F505B39EA46}" srcOrd="0" destOrd="0" presId="urn:microsoft.com/office/officeart/2005/8/layout/target3"/>
    <dgm:cxn modelId="{70BBD78C-451C-48D5-BAAE-24D154ED96C3}" type="presOf" srcId="{C9E24FBB-3AD6-48A1-A9B5-3C0A76859ADA}" destId="{0A6F9DD0-6E8F-4926-AB38-85153D5DD78B}" srcOrd="1" destOrd="0" presId="urn:microsoft.com/office/officeart/2005/8/layout/target3"/>
    <dgm:cxn modelId="{9F6BC096-5FEE-4F43-8ACD-E2B6B300F77F}" srcId="{28C867BE-3AA8-4FB2-B72B-6AC790D9932E}" destId="{C9E24FBB-3AD6-48A1-A9B5-3C0A76859ADA}" srcOrd="0" destOrd="0" parTransId="{9F3946DD-3208-46FC-A9D5-033F221BF205}" sibTransId="{2B347CF0-DA50-46B2-B75C-EC5B44629064}"/>
    <dgm:cxn modelId="{59305E83-A52B-4B2E-9324-386E27854E9E}" type="presOf" srcId="{28C867BE-3AA8-4FB2-B72B-6AC790D9932E}" destId="{41917CAA-C39A-4B84-9863-572DF007E0EB}" srcOrd="0" destOrd="0" presId="urn:microsoft.com/office/officeart/2005/8/layout/target3"/>
    <dgm:cxn modelId="{84FC704B-67A1-431F-98CC-5A6809C549D3}" type="presParOf" srcId="{41917CAA-C39A-4B84-9863-572DF007E0EB}" destId="{82014A3B-57D3-49E1-A84B-A364C3F602F2}" srcOrd="0" destOrd="0" presId="urn:microsoft.com/office/officeart/2005/8/layout/target3"/>
    <dgm:cxn modelId="{25403B23-EEC5-4C7A-8FE5-27670EDAE0F2}" type="presParOf" srcId="{41917CAA-C39A-4B84-9863-572DF007E0EB}" destId="{FDA5F561-35BC-45AB-B896-66CF950D9495}" srcOrd="1" destOrd="0" presId="urn:microsoft.com/office/officeart/2005/8/layout/target3"/>
    <dgm:cxn modelId="{9F9B25F9-6FB7-4BA1-A8A3-8F7000C37427}" type="presParOf" srcId="{41917CAA-C39A-4B84-9863-572DF007E0EB}" destId="{CB015BC3-070F-43F2-A2D4-6F505B39EA46}" srcOrd="2" destOrd="0" presId="urn:microsoft.com/office/officeart/2005/8/layout/target3"/>
    <dgm:cxn modelId="{C248C75B-5F18-4A62-910A-E47BFB02AA12}" type="presParOf" srcId="{41917CAA-C39A-4B84-9863-572DF007E0EB}" destId="{0A6F9DD0-6E8F-4926-AB38-85153D5DD78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78F3B-2226-4740-936C-E56FB7132010}">
      <dsp:nvSpPr>
        <dsp:cNvPr id="0" name=""/>
        <dsp:cNvSpPr/>
      </dsp:nvSpPr>
      <dsp:spPr>
        <a:xfrm>
          <a:off x="-296179" y="842668"/>
          <a:ext cx="2333275" cy="21225"/>
        </a:xfrm>
        <a:custGeom>
          <a:avLst/>
          <a:gdLst/>
          <a:ahLst/>
          <a:cxnLst/>
          <a:rect l="0" t="0" r="0" b="0"/>
          <a:pathLst>
            <a:path>
              <a:moveTo>
                <a:pt x="0" y="10612"/>
              </a:moveTo>
              <a:lnTo>
                <a:pt x="2333275" y="106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E5FDDD-6C2B-46BA-A7B5-038B97909B5A}">
      <dsp:nvSpPr>
        <dsp:cNvPr id="0" name=""/>
        <dsp:cNvSpPr/>
      </dsp:nvSpPr>
      <dsp:spPr>
        <a:xfrm>
          <a:off x="-1596439" y="0"/>
          <a:ext cx="2091042" cy="1706561"/>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8C4C49-110E-4169-9745-D10FFC791A51}">
      <dsp:nvSpPr>
        <dsp:cNvPr id="0" name=""/>
        <dsp:cNvSpPr/>
      </dsp:nvSpPr>
      <dsp:spPr>
        <a:xfrm>
          <a:off x="2037096" y="0"/>
          <a:ext cx="4113603" cy="17065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0">
            <a:lnSpc>
              <a:spcPct val="90000"/>
            </a:lnSpc>
            <a:spcBef>
              <a:spcPct val="0"/>
            </a:spcBef>
            <a:spcAft>
              <a:spcPct val="35000"/>
            </a:spcAft>
          </a:pPr>
          <a:r>
            <a:rPr lang="en-US" sz="3400" b="1" kern="1200" baseline="0" dirty="0" smtClean="0"/>
            <a:t>Air compressors</a:t>
          </a:r>
          <a:endParaRPr lang="en-US" sz="3400" b="1" kern="1200" baseline="0" dirty="0"/>
        </a:p>
      </dsp:txBody>
      <dsp:txXfrm>
        <a:off x="2639519" y="249920"/>
        <a:ext cx="2908757" cy="12067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50DCC-F7B9-46E5-979E-2D64C8921E76}">
      <dsp:nvSpPr>
        <dsp:cNvPr id="0" name=""/>
        <dsp:cNvSpPr/>
      </dsp:nvSpPr>
      <dsp:spPr>
        <a:xfrm>
          <a:off x="0" y="556100"/>
          <a:ext cx="4480560" cy="4480560"/>
        </a:xfrm>
        <a:prstGeom prst="pie">
          <a:avLst>
            <a:gd name="adj1" fmla="val 5400000"/>
            <a:gd name="adj2" fmla="val 16200000"/>
          </a:avLst>
        </a:prstGeom>
        <a:solidFill>
          <a:schemeClr val="accent1">
            <a:hueOff val="0"/>
            <a:satOff val="0"/>
            <a:lumOff val="0"/>
            <a:alphaOff val="0"/>
          </a:schemeClr>
        </a:solidFill>
        <a:ln>
          <a:noFill/>
        </a:ln>
        <a:effectLst>
          <a:outerShdw blurRad="50800" dist="250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5BF64313-AEBE-4A92-8676-A25360938B05}">
      <dsp:nvSpPr>
        <dsp:cNvPr id="0" name=""/>
        <dsp:cNvSpPr/>
      </dsp:nvSpPr>
      <dsp:spPr>
        <a:xfrm>
          <a:off x="2240280" y="556100"/>
          <a:ext cx="5227319" cy="448056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lvl="0" algn="ctr" defTabSz="2622550" rtl="0">
            <a:lnSpc>
              <a:spcPct val="90000"/>
            </a:lnSpc>
            <a:spcBef>
              <a:spcPct val="0"/>
            </a:spcBef>
            <a:spcAft>
              <a:spcPct val="35000"/>
            </a:spcAft>
          </a:pPr>
          <a:r>
            <a:rPr lang="en-US" sz="5900" b="0" u="sng" kern="1200" baseline="0" dirty="0" smtClean="0"/>
            <a:t>Reciprocating Air compressor</a:t>
          </a:r>
          <a:endParaRPr lang="en-US" sz="5900" b="0" u="sng" kern="1200" baseline="0" dirty="0"/>
        </a:p>
      </dsp:txBody>
      <dsp:txXfrm>
        <a:off x="2240280" y="556100"/>
        <a:ext cx="5227319" cy="44805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9F49DBD-711A-410E-87E7-9E0DEBFF8A8A}" type="datetimeFigureOut">
              <a:rPr lang="en-US" smtClean="0"/>
              <a:pPr/>
              <a:t>21-Dec-13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E329EC1-7E03-4C01-A863-80A0A7F40E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F49DBD-711A-410E-87E7-9E0DEBFF8A8A}" type="datetimeFigureOut">
              <a:rPr lang="en-US" smtClean="0"/>
              <a:pPr/>
              <a:t>21-Dec-13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29EC1-7E03-4C01-A863-80A0A7F40E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F49DBD-711A-410E-87E7-9E0DEBFF8A8A}" type="datetimeFigureOut">
              <a:rPr lang="en-US" smtClean="0"/>
              <a:pPr/>
              <a:t>21-Dec-13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329EC1-7E03-4C01-A863-80A0A7F40E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9F49DBD-711A-410E-87E7-9E0DEBFF8A8A}" type="datetimeFigureOut">
              <a:rPr lang="en-US" smtClean="0"/>
              <a:pPr/>
              <a:t>21-Dec-13</a:t>
            </a:fld>
            <a:endParaRPr lang="en-US"/>
          </a:p>
        </p:txBody>
      </p:sp>
      <p:sp>
        <p:nvSpPr>
          <p:cNvPr id="9" name="Slide Number Placeholder 8"/>
          <p:cNvSpPr>
            <a:spLocks noGrp="1"/>
          </p:cNvSpPr>
          <p:nvPr>
            <p:ph type="sldNum" sz="quarter" idx="15"/>
          </p:nvPr>
        </p:nvSpPr>
        <p:spPr/>
        <p:txBody>
          <a:bodyPr rtlCol="0"/>
          <a:lstStyle/>
          <a:p>
            <a:fld id="{9E329EC1-7E03-4C01-A863-80A0A7F40E7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49DBD-711A-410E-87E7-9E0DEBFF8A8A}" type="datetimeFigureOut">
              <a:rPr lang="en-US" smtClean="0"/>
              <a:pPr/>
              <a:t>21-Dec-13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E329EC1-7E03-4C01-A863-80A0A7F40E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9F49DBD-711A-410E-87E7-9E0DEBFF8A8A}" type="datetimeFigureOut">
              <a:rPr lang="en-US" smtClean="0"/>
              <a:pPr/>
              <a:t>21-Dec-13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329EC1-7E03-4C01-A863-80A0A7F40E7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9F49DBD-711A-410E-87E7-9E0DEBFF8A8A}" type="datetimeFigureOut">
              <a:rPr lang="en-US" smtClean="0"/>
              <a:pPr/>
              <a:t>21-Dec-13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329EC1-7E03-4C01-A863-80A0A7F40E7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9F49DBD-711A-410E-87E7-9E0DEBFF8A8A}" type="datetimeFigureOut">
              <a:rPr lang="en-US" smtClean="0"/>
              <a:pPr/>
              <a:t>21-Dec-13</a:t>
            </a:fld>
            <a:endParaRPr lang="en-US"/>
          </a:p>
        </p:txBody>
      </p:sp>
      <p:sp>
        <p:nvSpPr>
          <p:cNvPr id="7" name="Slide Number Placeholder 6"/>
          <p:cNvSpPr>
            <a:spLocks noGrp="1"/>
          </p:cNvSpPr>
          <p:nvPr>
            <p:ph type="sldNum" sz="quarter" idx="11"/>
          </p:nvPr>
        </p:nvSpPr>
        <p:spPr/>
        <p:txBody>
          <a:bodyPr rtlCol="0"/>
          <a:lstStyle/>
          <a:p>
            <a:fld id="{9E329EC1-7E03-4C01-A863-80A0A7F40E7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49DBD-711A-410E-87E7-9E0DEBFF8A8A}" type="datetimeFigureOut">
              <a:rPr lang="en-US" smtClean="0"/>
              <a:pPr/>
              <a:t>21-Dec-13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329EC1-7E03-4C01-A863-80A0A7F40E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9F49DBD-711A-410E-87E7-9E0DEBFF8A8A}" type="datetimeFigureOut">
              <a:rPr lang="en-US" smtClean="0"/>
              <a:pPr/>
              <a:t>21-Dec-13</a:t>
            </a:fld>
            <a:endParaRPr lang="en-US"/>
          </a:p>
        </p:txBody>
      </p:sp>
      <p:sp>
        <p:nvSpPr>
          <p:cNvPr id="22" name="Slide Number Placeholder 21"/>
          <p:cNvSpPr>
            <a:spLocks noGrp="1"/>
          </p:cNvSpPr>
          <p:nvPr>
            <p:ph type="sldNum" sz="quarter" idx="15"/>
          </p:nvPr>
        </p:nvSpPr>
        <p:spPr/>
        <p:txBody>
          <a:bodyPr rtlCol="0"/>
          <a:lstStyle/>
          <a:p>
            <a:fld id="{9E329EC1-7E03-4C01-A863-80A0A7F40E7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49DBD-711A-410E-87E7-9E0DEBFF8A8A}" type="datetimeFigureOut">
              <a:rPr lang="en-US" smtClean="0"/>
              <a:pPr/>
              <a:t>21-Dec-13</a:t>
            </a:fld>
            <a:endParaRPr lang="en-US"/>
          </a:p>
        </p:txBody>
      </p:sp>
      <p:sp>
        <p:nvSpPr>
          <p:cNvPr id="18" name="Slide Number Placeholder 17"/>
          <p:cNvSpPr>
            <a:spLocks noGrp="1"/>
          </p:cNvSpPr>
          <p:nvPr>
            <p:ph type="sldNum" sz="quarter" idx="11"/>
          </p:nvPr>
        </p:nvSpPr>
        <p:spPr/>
        <p:txBody>
          <a:bodyPr rtlCol="0"/>
          <a:lstStyle/>
          <a:p>
            <a:fld id="{9E329EC1-7E03-4C01-A863-80A0A7F40E7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49DBD-711A-410E-87E7-9E0DEBFF8A8A}" type="datetimeFigureOut">
              <a:rPr lang="en-US" smtClean="0"/>
              <a:pPr/>
              <a:t>21-Dec-13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E329EC1-7E03-4C01-A863-80A0A7F40E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AirCompressorHusky.JP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752600" y="274638"/>
          <a:ext cx="6172200" cy="1706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quarter" idx="1"/>
          </p:nvPr>
        </p:nvSpPr>
        <p:spPr>
          <a:xfrm>
            <a:off x="457200" y="1600200"/>
            <a:ext cx="8458200" cy="4873752"/>
          </a:xfrm>
        </p:spPr>
        <p:txBody>
          <a:bodyPr>
            <a:normAutofit fontScale="92500" lnSpcReduction="20000"/>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Branch :                                        prepared by:</a:t>
            </a:r>
          </a:p>
          <a:p>
            <a:pPr>
              <a:buNone/>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mechanical dept.            Asst. Pro.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Shyamal</a:t>
            </a: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effectLst>
                  <a:outerShdw blurRad="38100" dist="38100" dir="2700000" algn="tl">
                    <a:srgbClr val="000000">
                      <a:alpha val="43137"/>
                    </a:srgbClr>
                  </a:outerShdw>
                </a:effectLst>
                <a:latin typeface="Times New Roman" pitchFamily="18" charset="0"/>
                <a:cs typeface="Times New Roman" pitchFamily="18" charset="0"/>
              </a:rPr>
              <a:t>prajapati</a:t>
            </a:r>
            <a:endParaRPr lang="en-US" sz="32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en-US"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buNone/>
            </a:pPr>
            <a:r>
              <a:rPr lang="en-US" sz="4300" b="1" dirty="0" smtClean="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rPr>
              <a:t>D.A.Degree Engineering &amp;</a:t>
            </a:r>
            <a:r>
              <a:rPr lang="en-US" sz="4300" b="1" dirty="0" smtClean="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rPr>
              <a:t>Technology </a:t>
            </a:r>
            <a:r>
              <a:rPr lang="en-US" sz="4300" b="1" dirty="0" smtClean="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rPr>
              <a:t>college </a:t>
            </a:r>
            <a:endParaRPr lang="en-US" sz="4300" b="1" dirty="0" smtClean="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None/>
            </a:pPr>
            <a:r>
              <a:rPr lang="en-US" sz="4300" b="1" dirty="0" smtClean="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en-US" sz="4300" b="1" dirty="0" err="1">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rPr>
              <a:t>M</a:t>
            </a:r>
            <a:r>
              <a:rPr lang="en-US" sz="4300" b="1" dirty="0" err="1" smtClean="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rPr>
              <a:t>ahemdabad</a:t>
            </a:r>
            <a:r>
              <a:rPr lang="en-US" sz="4300" b="1" dirty="0" smtClean="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43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dissolve">
                                      <p:cBhvr>
                                        <p:cTn id="14" dur="500"/>
                                        <p:tgtEl>
                                          <p:spTgt spid="3">
                                            <p:txEl>
                                              <p:pRg st="5" end="5"/>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dissolv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dissolve">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dissolve">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latin typeface="Arial Rounded MT Bold" pitchFamily="34" charset="0"/>
              </a:rPr>
              <a:t>Adavantages</a:t>
            </a:r>
            <a:r>
              <a:rPr lang="en-US" sz="3600" dirty="0" smtClean="0">
                <a:latin typeface="Arial Rounded MT Bold" pitchFamily="34" charset="0"/>
              </a:rPr>
              <a:t> &amp;</a:t>
            </a:r>
            <a:r>
              <a:rPr lang="en-US" sz="3600" dirty="0" err="1" smtClean="0">
                <a:latin typeface="Arial Rounded MT Bold" pitchFamily="34" charset="0"/>
              </a:rPr>
              <a:t>Disadavantages</a:t>
            </a:r>
            <a:r>
              <a:rPr lang="en-US" sz="3600" dirty="0" smtClean="0">
                <a:latin typeface="Arial Rounded MT Bold" pitchFamily="34" charset="0"/>
              </a:rPr>
              <a:t> </a:t>
            </a:r>
            <a:endParaRPr lang="en-US" sz="3600" dirty="0"/>
          </a:p>
        </p:txBody>
      </p:sp>
      <p:sp>
        <p:nvSpPr>
          <p:cNvPr id="3" name="Content Placeholder 2"/>
          <p:cNvSpPr>
            <a:spLocks noGrp="1"/>
          </p:cNvSpPr>
          <p:nvPr>
            <p:ph sz="quarter" idx="2"/>
          </p:nvPr>
        </p:nvSpPr>
        <p:spPr>
          <a:xfrm>
            <a:off x="228600" y="2362200"/>
            <a:ext cx="3886200" cy="4191000"/>
          </a:xfrm>
        </p:spPr>
        <p:txBody>
          <a:bodyPr>
            <a:normAutofit/>
          </a:bodyPr>
          <a:lstStyle/>
          <a:p>
            <a:r>
              <a:rPr lang="en-US" dirty="0" smtClean="0">
                <a:latin typeface="AGaramond" pitchFamily="18" charset="0"/>
              </a:rPr>
              <a:t>Simple design</a:t>
            </a:r>
          </a:p>
          <a:p>
            <a:r>
              <a:rPr lang="en-US" dirty="0" smtClean="0">
                <a:latin typeface="AGaramond" pitchFamily="18" charset="0"/>
              </a:rPr>
              <a:t>Lower initial cost</a:t>
            </a:r>
          </a:p>
          <a:p>
            <a:r>
              <a:rPr lang="en-US" dirty="0" smtClean="0">
                <a:latin typeface="AGaramond" pitchFamily="18" charset="0"/>
              </a:rPr>
              <a:t>Easy to install</a:t>
            </a:r>
          </a:p>
          <a:p>
            <a:r>
              <a:rPr lang="en-US" dirty="0" smtClean="0">
                <a:latin typeface="AGaramond" pitchFamily="18" charset="0"/>
              </a:rPr>
              <a:t>Two stage models offer the  highest efficiency</a:t>
            </a:r>
          </a:p>
          <a:p>
            <a:r>
              <a:rPr lang="en-US" dirty="0" smtClean="0">
                <a:latin typeface="AGaramond" pitchFamily="18" charset="0"/>
              </a:rPr>
              <a:t>Large rage of horse powers  </a:t>
            </a:r>
          </a:p>
          <a:p>
            <a:r>
              <a:rPr lang="en-US" dirty="0" smtClean="0">
                <a:latin typeface="AGaramond" pitchFamily="18" charset="0"/>
              </a:rPr>
              <a:t>Special machines can reach extremely high pressures</a:t>
            </a:r>
          </a:p>
          <a:p>
            <a:endParaRPr lang="en-US" dirty="0" smtClean="0">
              <a:latin typeface="AGaramond" pitchFamily="18" charset="0"/>
            </a:endParaRPr>
          </a:p>
          <a:p>
            <a:pPr>
              <a:buNone/>
            </a:pPr>
            <a:endParaRPr lang="en-US" dirty="0" smtClean="0">
              <a:latin typeface="AGaramond" pitchFamily="18" charset="0"/>
            </a:endParaRPr>
          </a:p>
          <a:p>
            <a:endParaRPr lang="en-US" dirty="0">
              <a:latin typeface="AGaramond" pitchFamily="18" charset="0"/>
            </a:endParaRPr>
          </a:p>
        </p:txBody>
      </p:sp>
      <p:sp>
        <p:nvSpPr>
          <p:cNvPr id="4" name="Content Placeholder 3"/>
          <p:cNvSpPr>
            <a:spLocks noGrp="1"/>
          </p:cNvSpPr>
          <p:nvPr>
            <p:ph sz="quarter" idx="4"/>
          </p:nvPr>
        </p:nvSpPr>
        <p:spPr>
          <a:xfrm>
            <a:off x="4371974" y="2362200"/>
            <a:ext cx="3933825" cy="4267200"/>
          </a:xfrm>
        </p:spPr>
        <p:txBody>
          <a:bodyPr>
            <a:normAutofit/>
          </a:bodyPr>
          <a:lstStyle/>
          <a:p>
            <a:r>
              <a:rPr lang="en-US" dirty="0" smtClean="0">
                <a:latin typeface="AGaramond" pitchFamily="18" charset="0"/>
              </a:rPr>
              <a:t>Higher  maintenance cost</a:t>
            </a:r>
          </a:p>
          <a:p>
            <a:r>
              <a:rPr lang="en-US" dirty="0" smtClean="0">
                <a:latin typeface="AGaramond" pitchFamily="18" charset="0"/>
              </a:rPr>
              <a:t>Potential for  vibration problems</a:t>
            </a:r>
          </a:p>
          <a:p>
            <a:r>
              <a:rPr lang="en-US" dirty="0" smtClean="0">
                <a:latin typeface="AGaramond" pitchFamily="18" charset="0"/>
              </a:rPr>
              <a:t>Foundation  may be required depending on size</a:t>
            </a:r>
          </a:p>
          <a:p>
            <a:r>
              <a:rPr lang="en-US" dirty="0" smtClean="0">
                <a:latin typeface="AGaramond" pitchFamily="18" charset="0"/>
              </a:rPr>
              <a:t>Many are not designed to run at full capacity 100% of the time</a:t>
            </a:r>
          </a:p>
          <a:p>
            <a:endParaRPr lang="en-US" dirty="0">
              <a:latin typeface="AGaramond" pitchFamily="18" charset="0"/>
            </a:endParaRPr>
          </a:p>
        </p:txBody>
      </p:sp>
      <p:sp>
        <p:nvSpPr>
          <p:cNvPr id="5" name="Text Placeholder 4"/>
          <p:cNvSpPr>
            <a:spLocks noGrp="1"/>
          </p:cNvSpPr>
          <p:nvPr>
            <p:ph type="body" sz="quarter" idx="1"/>
          </p:nvPr>
        </p:nvSpPr>
        <p:spPr/>
        <p:txBody>
          <a:bodyPr/>
          <a:lstStyle/>
          <a:p>
            <a:r>
              <a:rPr lang="en-US" sz="2400" dirty="0" smtClean="0"/>
              <a:t>ADAVANTAGES	</a:t>
            </a:r>
          </a:p>
        </p:txBody>
      </p:sp>
      <p:sp>
        <p:nvSpPr>
          <p:cNvPr id="6" name="Text Placeholder 5"/>
          <p:cNvSpPr>
            <a:spLocks noGrp="1"/>
          </p:cNvSpPr>
          <p:nvPr>
            <p:ph type="body" sz="quarter" idx="3"/>
          </p:nvPr>
        </p:nvSpPr>
        <p:spPr/>
        <p:txBody>
          <a:bodyPr/>
          <a:lstStyle/>
          <a:p>
            <a:r>
              <a:rPr lang="en-US" sz="2800" dirty="0" smtClean="0">
                <a:latin typeface="Garamond" pitchFamily="18" charset="0"/>
              </a:rPr>
              <a:t>DISADAVANTAGES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57200" y="274638"/>
          <a:ext cx="7467600" cy="5287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6172200" cy="1371600"/>
          </a:xfrm>
        </p:spPr>
        <p:txBody>
          <a:bodyPr>
            <a:normAutofit/>
          </a:bodyPr>
          <a:lstStyle/>
          <a:p>
            <a:r>
              <a:rPr lang="en-US" sz="4800" u="sng" dirty="0" smtClean="0">
                <a:solidFill>
                  <a:schemeClr val="tx1">
                    <a:lumMod val="95000"/>
                    <a:lumOff val="5000"/>
                  </a:schemeClr>
                </a:solidFill>
                <a:effectLst>
                  <a:outerShdw blurRad="38100" dist="38100" dir="2700000" algn="tl">
                    <a:srgbClr val="000000">
                      <a:alpha val="43137"/>
                    </a:srgbClr>
                  </a:outerShdw>
                </a:effectLst>
              </a:rPr>
              <a:t>Definition</a:t>
            </a:r>
            <a:endParaRPr lang="en-US" sz="4400" u="sng" dirty="0">
              <a:solidFill>
                <a:schemeClr val="tx1">
                  <a:lumMod val="95000"/>
                  <a:lumOff val="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905000" y="1905000"/>
            <a:ext cx="7010400" cy="4469922"/>
          </a:xfrm>
        </p:spPr>
        <p:txBody>
          <a:bodyPr>
            <a:normAutofit/>
          </a:bodyPr>
          <a:lstStyle/>
          <a:p>
            <a:pPr>
              <a:buFont typeface="Wingdings" pitchFamily="2" charset="2"/>
              <a:buChar char="v"/>
            </a:pPr>
            <a:r>
              <a:rPr lang="en-US" sz="2400" dirty="0" smtClean="0"/>
              <a:t> A COMPRESSOR THAT DERIVES ITS PRESSURIZING ABLILLITY FROM A SPINNING COMPONANT.</a:t>
            </a:r>
          </a:p>
          <a:p>
            <a:pPr>
              <a:buFont typeface="Wingdings" pitchFamily="2" charset="2"/>
              <a:buChar char="v"/>
            </a:pPr>
            <a:endParaRPr lang="en-US" sz="2400" dirty="0" smtClean="0"/>
          </a:p>
          <a:p>
            <a:pPr>
              <a:buFont typeface="Wingdings" pitchFamily="2" charset="2"/>
              <a:buChar char="v"/>
            </a:pPr>
            <a:r>
              <a:rPr lang="en-US" sz="2400" dirty="0" smtClean="0"/>
              <a:t> AN AIR COMPRESSOR USING A ROTARY IMPELLRE DRIVING AIR THROUGH A CURVED CHAMBER TO COMPRESS THE AIR.</a:t>
            </a:r>
            <a:endParaRPr lang="en-IN"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600"/>
            <a:ext cx="6172200" cy="1143000"/>
          </a:xfrm>
        </p:spPr>
        <p:txBody>
          <a:bodyPr>
            <a:normAutofit/>
          </a:bodyPr>
          <a:lstStyle/>
          <a:p>
            <a:r>
              <a:rPr lang="en-US" sz="4000" u="sng" dirty="0" smtClean="0">
                <a:solidFill>
                  <a:schemeClr val="tx1">
                    <a:lumMod val="95000"/>
                    <a:lumOff val="5000"/>
                  </a:schemeClr>
                </a:solidFill>
                <a:effectLst>
                  <a:outerShdw blurRad="38100" dist="38100" dir="2700000" algn="tl">
                    <a:srgbClr val="000000">
                      <a:alpha val="43137"/>
                    </a:srgbClr>
                  </a:outerShdw>
                </a:effectLst>
              </a:rPr>
              <a:t>working principle</a:t>
            </a:r>
            <a:endParaRPr lang="en-US" sz="4000" u="sng" dirty="0">
              <a:solidFill>
                <a:schemeClr val="tx1">
                  <a:lumMod val="95000"/>
                  <a:lumOff val="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0" y="1371600"/>
            <a:ext cx="6629400" cy="5003322"/>
          </a:xfrm>
        </p:spPr>
        <p:txBody>
          <a:bodyPr>
            <a:normAutofit/>
          </a:bodyPr>
          <a:lstStyle/>
          <a:p>
            <a:pPr>
              <a:buFont typeface="Wingdings" pitchFamily="2" charset="2"/>
              <a:buChar char="Ø"/>
            </a:pPr>
            <a:r>
              <a:rPr lang="en-US" sz="2000" dirty="0" smtClean="0"/>
              <a:t> THE COMPRESSOR TAKES IN A LOW PRESSURE GAS PASSES IT THROUGH A HIGH PRESSURE.</a:t>
            </a:r>
          </a:p>
          <a:p>
            <a:r>
              <a:rPr lang="en-US" sz="2000" dirty="0" smtClean="0"/>
              <a:t>         </a:t>
            </a:r>
          </a:p>
          <a:p>
            <a:pPr>
              <a:buFont typeface="Wingdings" pitchFamily="2" charset="2"/>
              <a:buChar char="Ø"/>
            </a:pPr>
            <a:r>
              <a:rPr lang="en-US" sz="2000" dirty="0" smtClean="0"/>
              <a:t> ROTARY COMPRESSOR USE TWO MESHING HELICAL SCREWS,KNOWN AS ROTORS,TO COMPRESSOR THE GAS.</a:t>
            </a:r>
          </a:p>
          <a:p>
            <a:endParaRPr lang="en-US" sz="2000" dirty="0" smtClean="0"/>
          </a:p>
          <a:p>
            <a:pPr>
              <a:buFont typeface="Wingdings" pitchFamily="2" charset="2"/>
              <a:buChar char="Ø"/>
            </a:pPr>
            <a:r>
              <a:rPr lang="en-US" sz="2000" dirty="0" smtClean="0"/>
              <a:t>ROTARY COMPRESSOR USED FOR MOVING A FLUID A SYSTEM AND USED FOR COPMRESSING AIR.</a:t>
            </a:r>
            <a:endParaRPr lang="en-IN" sz="2000" dirty="0" smtClean="0"/>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600"/>
            <a:ext cx="6172200" cy="1066800"/>
          </a:xfrm>
        </p:spPr>
        <p:txBody>
          <a:bodyPr/>
          <a:lstStyle/>
          <a:p>
            <a:r>
              <a:rPr lang="en-US" u="sng" dirty="0" smtClean="0">
                <a:solidFill>
                  <a:schemeClr val="tx1">
                    <a:lumMod val="95000"/>
                    <a:lumOff val="5000"/>
                  </a:schemeClr>
                </a:solidFill>
                <a:effectLst>
                  <a:outerShdw blurRad="38100" dist="38100" dir="2700000" algn="tl">
                    <a:srgbClr val="000000">
                      <a:alpha val="43137"/>
                    </a:srgbClr>
                  </a:outerShdw>
                </a:effectLst>
              </a:rPr>
              <a:t>TYPES OF ROTARY AIR COMPRESSOR </a:t>
            </a:r>
            <a:endParaRPr lang="en-US" u="sng" dirty="0">
              <a:solidFill>
                <a:schemeClr val="tx1">
                  <a:lumMod val="95000"/>
                  <a:lumOff val="5000"/>
                </a:schemeClr>
              </a:solidFill>
              <a:effectLst>
                <a:outerShdw blurRad="38100" dist="38100" dir="2700000" algn="tl">
                  <a:srgbClr val="000000">
                    <a:alpha val="43137"/>
                  </a:srgbClr>
                </a:outerShdw>
              </a:effectLst>
            </a:endParaRPr>
          </a:p>
        </p:txBody>
      </p:sp>
      <p:graphicFrame>
        <p:nvGraphicFramePr>
          <p:cNvPr id="4" name="Diagram 3"/>
          <p:cNvGraphicFramePr/>
          <p:nvPr/>
        </p:nvGraphicFramePr>
        <p:xfrm>
          <a:off x="2286000" y="1371600"/>
          <a:ext cx="6172200" cy="5003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04800"/>
            <a:ext cx="6172200" cy="1066800"/>
          </a:xfrm>
        </p:spPr>
        <p:txBody>
          <a:bodyPr>
            <a:normAutofit/>
          </a:bodyPr>
          <a:lstStyle/>
          <a:p>
            <a:r>
              <a:rPr lang="en-US" sz="4800" dirty="0" smtClean="0">
                <a:solidFill>
                  <a:schemeClr val="tx1">
                    <a:lumMod val="95000"/>
                    <a:lumOff val="5000"/>
                  </a:schemeClr>
                </a:solidFill>
                <a:effectLst>
                  <a:outerShdw blurRad="38100" dist="38100" dir="2700000" algn="tl">
                    <a:srgbClr val="000000">
                      <a:alpha val="43137"/>
                    </a:srgbClr>
                  </a:outerShdw>
                </a:effectLst>
              </a:rPr>
              <a:t>Advantages</a:t>
            </a:r>
            <a:endParaRPr lang="en-US" sz="4800" dirty="0">
              <a:solidFill>
                <a:schemeClr val="tx1">
                  <a:lumMod val="95000"/>
                  <a:lumOff val="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0" y="1371600"/>
            <a:ext cx="6553200" cy="5181600"/>
          </a:xfrm>
        </p:spPr>
        <p:txBody>
          <a:bodyPr/>
          <a:lstStyle/>
          <a:p>
            <a:pPr>
              <a:buFont typeface="Wingdings" pitchFamily="2" charset="2"/>
              <a:buChar char="§"/>
            </a:pPr>
            <a:r>
              <a:rPr lang="en-US" dirty="0" smtClean="0"/>
              <a:t> MINIMUM MECHANICAL MAINTENANCE.</a:t>
            </a:r>
          </a:p>
          <a:p>
            <a:pPr>
              <a:buFont typeface="Wingdings" pitchFamily="2" charset="2"/>
              <a:buChar char="§"/>
            </a:pPr>
            <a:endParaRPr lang="en-US" dirty="0" smtClean="0"/>
          </a:p>
          <a:p>
            <a:pPr>
              <a:buFont typeface="Wingdings" pitchFamily="2" charset="2"/>
              <a:buChar char="§"/>
            </a:pPr>
            <a:r>
              <a:rPr lang="en-US" dirty="0" smtClean="0"/>
              <a:t> ZERO WEAR.</a:t>
            </a:r>
          </a:p>
          <a:p>
            <a:pPr>
              <a:buFont typeface="Wingdings" pitchFamily="2" charset="2"/>
              <a:buChar char="§"/>
            </a:pPr>
            <a:endParaRPr lang="en-US" dirty="0" smtClean="0"/>
          </a:p>
          <a:p>
            <a:pPr>
              <a:buFont typeface="Wingdings" pitchFamily="2" charset="2"/>
              <a:buChar char="§"/>
            </a:pPr>
            <a:r>
              <a:rPr lang="en-US" dirty="0" smtClean="0"/>
              <a:t> MAXIMUM RELIABILITY.</a:t>
            </a:r>
          </a:p>
          <a:p>
            <a:pPr>
              <a:buFont typeface="Wingdings" pitchFamily="2" charset="2"/>
              <a:buChar char="§"/>
            </a:pPr>
            <a:endParaRPr lang="en-US" dirty="0" smtClean="0"/>
          </a:p>
          <a:p>
            <a:pPr>
              <a:buFont typeface="Wingdings" pitchFamily="2" charset="2"/>
              <a:buChar char="§"/>
            </a:pPr>
            <a:r>
              <a:rPr lang="en-US" dirty="0" smtClean="0"/>
              <a:t> LESS INSTALLATION COST.</a:t>
            </a:r>
          </a:p>
          <a:p>
            <a:pPr>
              <a:buFont typeface="Wingdings" pitchFamily="2" charset="2"/>
              <a:buChar char="§"/>
            </a:pPr>
            <a:endParaRPr lang="en-US" dirty="0" smtClean="0"/>
          </a:p>
          <a:p>
            <a:pPr>
              <a:buFont typeface="Wingdings" pitchFamily="2" charset="2"/>
              <a:buChar char="§"/>
            </a:pPr>
            <a:r>
              <a:rPr lang="en-US" dirty="0" smtClean="0"/>
              <a:t> LOW OPRATING COSTS.</a:t>
            </a:r>
          </a:p>
          <a:p>
            <a:pPr>
              <a:buFont typeface="Wingdings" pitchFamily="2" charset="2"/>
              <a:buChar char="§"/>
            </a:pPr>
            <a:endParaRPr lang="en-US" dirty="0" smtClean="0"/>
          </a:p>
          <a:p>
            <a:pPr>
              <a:buFont typeface="Wingdings" pitchFamily="2" charset="2"/>
              <a:buChar char="§"/>
            </a:pPr>
            <a:r>
              <a:rPr lang="en-US" dirty="0" smtClean="0"/>
              <a:t> ROTARY AIR COMPRESSOR HAVE GREATER AIR CAPACITY.</a:t>
            </a:r>
          </a:p>
          <a:p>
            <a:pPr>
              <a:buFont typeface="Wingdings" pitchFamily="2" charset="2"/>
              <a:buChar char="§"/>
            </a:pPr>
            <a:endParaRPr lang="en-US" dirty="0" smtClean="0"/>
          </a:p>
          <a:p>
            <a:pPr>
              <a:buFont typeface="Wingdings" pitchFamily="2" charset="2"/>
              <a:buChar char="§"/>
            </a:pPr>
            <a:r>
              <a:rPr lang="en-US" dirty="0" smtClean="0"/>
              <a:t> PROTABILLITY AND VERSATILLITY.</a:t>
            </a:r>
          </a:p>
          <a:p>
            <a:pPr>
              <a:buFont typeface="Wingdings" pitchFamily="2" charset="2"/>
              <a:buChar char="§"/>
            </a:pPr>
            <a:endParaRPr lang="en-IN"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52400"/>
            <a:ext cx="6172200" cy="838200"/>
          </a:xfrm>
        </p:spPr>
        <p:txBody>
          <a:bodyPr>
            <a:normAutofit/>
          </a:bodyPr>
          <a:lstStyle/>
          <a:p>
            <a:r>
              <a:rPr lang="en-US" sz="4400" dirty="0" smtClean="0">
                <a:solidFill>
                  <a:schemeClr val="tx1">
                    <a:lumMod val="95000"/>
                    <a:lumOff val="5000"/>
                  </a:schemeClr>
                </a:solidFill>
                <a:effectLst>
                  <a:outerShdw blurRad="38100" dist="38100" dir="2700000" algn="tl">
                    <a:srgbClr val="000000">
                      <a:alpha val="43137"/>
                    </a:srgbClr>
                  </a:outerShdw>
                </a:effectLst>
              </a:rPr>
              <a:t>DISADVANTAGES</a:t>
            </a:r>
            <a:endParaRPr lang="en-US" sz="4400" dirty="0">
              <a:solidFill>
                <a:schemeClr val="tx1">
                  <a:lumMod val="95000"/>
                  <a:lumOff val="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057400" y="1371600"/>
            <a:ext cx="6629400" cy="5003322"/>
          </a:xfrm>
        </p:spPr>
        <p:txBody>
          <a:bodyPr>
            <a:noAutofit/>
          </a:bodyPr>
          <a:lstStyle/>
          <a:p>
            <a:pPr>
              <a:buFont typeface="Wingdings" pitchFamily="2" charset="2"/>
              <a:buChar char="ü"/>
            </a:pPr>
            <a:r>
              <a:rPr lang="en-US" sz="2000" dirty="0" smtClean="0"/>
              <a:t> THEY TEND TO BE MORE EXPENCIVE.</a:t>
            </a:r>
          </a:p>
          <a:p>
            <a:pPr>
              <a:buFont typeface="Wingdings" pitchFamily="2" charset="2"/>
              <a:buChar char="ü"/>
            </a:pPr>
            <a:endParaRPr lang="en-US" sz="2000" dirty="0" smtClean="0"/>
          </a:p>
          <a:p>
            <a:pPr>
              <a:buFont typeface="Wingdings" pitchFamily="2" charset="2"/>
              <a:buChar char="ü"/>
            </a:pPr>
            <a:r>
              <a:rPr lang="en-US" sz="2000" dirty="0" smtClean="0"/>
              <a:t> THEY TEND TO BE MORE NOISY.</a:t>
            </a:r>
          </a:p>
          <a:p>
            <a:pPr>
              <a:buFont typeface="Wingdings" pitchFamily="2" charset="2"/>
              <a:buChar char="ü"/>
            </a:pPr>
            <a:endParaRPr lang="en-US" sz="2000" dirty="0" smtClean="0"/>
          </a:p>
          <a:p>
            <a:pPr>
              <a:buFont typeface="Wingdings" pitchFamily="2" charset="2"/>
              <a:buChar char="ü"/>
            </a:pPr>
            <a:r>
              <a:rPr lang="en-US" sz="2000" dirty="0" smtClean="0"/>
              <a:t> POWERFUL,MULTISTAGE PROTABLE.</a:t>
            </a:r>
          </a:p>
          <a:p>
            <a:pPr>
              <a:buFont typeface="Wingdings" pitchFamily="2" charset="2"/>
              <a:buChar char="ü"/>
            </a:pPr>
            <a:endParaRPr lang="en-US" sz="2000" dirty="0" smtClean="0"/>
          </a:p>
          <a:p>
            <a:pPr>
              <a:buFont typeface="Wingdings" pitchFamily="2" charset="2"/>
              <a:buChar char="ü"/>
            </a:pPr>
            <a:r>
              <a:rPr lang="en-US" sz="2000" dirty="0" smtClean="0"/>
              <a:t>UNITS MUST BE GAS POWERD AND ARE HEAVY.</a:t>
            </a:r>
          </a:p>
          <a:p>
            <a:pPr>
              <a:buFont typeface="Wingdings" pitchFamily="2" charset="2"/>
              <a:buChar char="ü"/>
            </a:pPr>
            <a:endParaRPr lang="en-US" sz="2000" dirty="0" smtClean="0"/>
          </a:p>
          <a:p>
            <a:pPr>
              <a:buFont typeface="Wingdings" pitchFamily="2" charset="2"/>
              <a:buChar char="ü"/>
            </a:pPr>
            <a:r>
              <a:rPr lang="en-US" sz="2000" dirty="0" smtClean="0"/>
              <a:t>PROTABLE UNIT ARE LESS POWERFUL THEN GAS COMPRESSOR.</a:t>
            </a:r>
            <a:endParaRPr lang="en-IN" sz="2000" dirty="0" smtClean="0"/>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0"/>
          <a:ext cx="8077200" cy="4906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ulti stage High Pressure Compressor"/>
          <p:cNvPicPr/>
          <p:nvPr/>
        </p:nvPicPr>
        <p:blipFill>
          <a:blip r:embed="rId2"/>
          <a:srcRect/>
          <a:stretch>
            <a:fillRect/>
          </a:stretch>
        </p:blipFill>
        <p:spPr bwMode="auto">
          <a:xfrm>
            <a:off x="0" y="304800"/>
            <a:ext cx="5181601" cy="4431347"/>
          </a:xfrm>
          <a:prstGeom prst="rect">
            <a:avLst/>
          </a:prstGeom>
          <a:noFill/>
          <a:ln w="9525">
            <a:noFill/>
            <a:miter lim="800000"/>
            <a:headEnd/>
            <a:tailEnd/>
          </a:ln>
        </p:spPr>
      </p:pic>
      <p:graphicFrame>
        <p:nvGraphicFramePr>
          <p:cNvPr id="3" name="Table 2"/>
          <p:cNvGraphicFramePr>
            <a:graphicFrameLocks noGrp="1"/>
          </p:cNvGraphicFramePr>
          <p:nvPr/>
        </p:nvGraphicFramePr>
        <p:xfrm>
          <a:off x="5105400" y="381000"/>
          <a:ext cx="3657600" cy="5715000"/>
        </p:xfrm>
        <a:graphic>
          <a:graphicData uri="http://schemas.openxmlformats.org/drawingml/2006/table">
            <a:tbl>
              <a:tblPr/>
              <a:tblGrid>
                <a:gridCol w="76200"/>
                <a:gridCol w="3581400"/>
              </a:tblGrid>
              <a:tr h="5715000">
                <a:tc>
                  <a:txBody>
                    <a:bodyPr/>
                    <a:lstStyle/>
                    <a:p>
                      <a:pPr>
                        <a:lnSpc>
                          <a:spcPct val="115000"/>
                        </a:lnSpc>
                      </a:pPr>
                      <a:endParaRPr lang="en-US" sz="2000" dirty="0">
                        <a:latin typeface="Times New Roman" pitchFamily="18" charset="0"/>
                        <a:ea typeface="Times New Roman"/>
                        <a:cs typeface="Times New Roman" pitchFamily="18" charset="0"/>
                      </a:endParaRPr>
                    </a:p>
                  </a:txBody>
                  <a:tcPr marL="0" marR="0" marT="0" marB="0" anchor="ctr">
                    <a:lnL>
                      <a:noFill/>
                    </a:lnL>
                    <a:lnR>
                      <a:noFill/>
                    </a:lnR>
                    <a:lnT>
                      <a:noFill/>
                    </a:lnT>
                    <a:lnB>
                      <a:noFill/>
                    </a:lnB>
                  </a:tcPr>
                </a:tc>
                <a:tc>
                  <a:txBody>
                    <a:bodyPr/>
                    <a:lstStyle/>
                    <a:p>
                      <a:pPr marL="0" marR="0" algn="just">
                        <a:lnSpc>
                          <a:spcPct val="115000"/>
                        </a:lnSpc>
                        <a:spcBef>
                          <a:spcPts val="1385"/>
                        </a:spcBef>
                        <a:spcAft>
                          <a:spcPts val="1000"/>
                        </a:spcAft>
                        <a:buFont typeface="Wingdings" pitchFamily="2" charset="2"/>
                        <a:buChar char="Ø"/>
                      </a:pPr>
                      <a:r>
                        <a:rPr lang="en-US" sz="2000" dirty="0">
                          <a:solidFill>
                            <a:srgbClr val="000000"/>
                          </a:solidFill>
                          <a:latin typeface="Times New Roman" pitchFamily="18" charset="0"/>
                          <a:ea typeface="Times New Roman"/>
                          <a:cs typeface="Times New Roman" pitchFamily="18" charset="0"/>
                        </a:rPr>
                        <a:t>Multistage heavy duty </a:t>
                      </a:r>
                      <a:r>
                        <a:rPr lang="en-US" sz="2000" b="1" dirty="0">
                          <a:solidFill>
                            <a:srgbClr val="000000"/>
                          </a:solidFill>
                          <a:latin typeface="Times New Roman" pitchFamily="18" charset="0"/>
                          <a:ea typeface="Times New Roman"/>
                          <a:cs typeface="Times New Roman" pitchFamily="18" charset="0"/>
                        </a:rPr>
                        <a:t>Air Compressors</a:t>
                      </a:r>
                      <a:r>
                        <a:rPr lang="en-US" sz="2000" dirty="0">
                          <a:solidFill>
                            <a:srgbClr val="000000"/>
                          </a:solidFill>
                          <a:latin typeface="Times New Roman" pitchFamily="18" charset="0"/>
                          <a:ea typeface="Times New Roman"/>
                          <a:cs typeface="Times New Roman" pitchFamily="18" charset="0"/>
                        </a:rPr>
                        <a:t> are designed for high pressure operation up to 70.31 kg / cm2g (1000 psig</a:t>
                      </a:r>
                      <a:r>
                        <a:rPr lang="en-US" sz="2000" dirty="0" smtClean="0">
                          <a:solidFill>
                            <a:srgbClr val="000000"/>
                          </a:solidFill>
                          <a:latin typeface="Times New Roman" pitchFamily="18" charset="0"/>
                          <a:ea typeface="Times New Roman"/>
                          <a:cs typeface="Times New Roman" pitchFamily="18" charset="0"/>
                        </a:rPr>
                        <a:t>).</a:t>
                      </a:r>
                    </a:p>
                    <a:p>
                      <a:pPr marL="0" marR="0" algn="just">
                        <a:lnSpc>
                          <a:spcPct val="115000"/>
                        </a:lnSpc>
                        <a:spcBef>
                          <a:spcPts val="1385"/>
                        </a:spcBef>
                        <a:spcAft>
                          <a:spcPts val="1000"/>
                        </a:spcAft>
                        <a:buFont typeface="Wingdings" pitchFamily="2" charset="2"/>
                        <a:buChar char="Ø"/>
                      </a:pPr>
                      <a:r>
                        <a:rPr lang="en-US" sz="2000" dirty="0" smtClean="0">
                          <a:solidFill>
                            <a:srgbClr val="000000"/>
                          </a:solidFill>
                          <a:latin typeface="Times New Roman" pitchFamily="18" charset="0"/>
                          <a:ea typeface="Times New Roman"/>
                          <a:cs typeface="Times New Roman" pitchFamily="18" charset="0"/>
                        </a:rPr>
                        <a:t> </a:t>
                      </a:r>
                      <a:r>
                        <a:rPr lang="en-US" sz="2000" dirty="0">
                          <a:solidFill>
                            <a:srgbClr val="000000"/>
                          </a:solidFill>
                          <a:latin typeface="Times New Roman" pitchFamily="18" charset="0"/>
                          <a:ea typeface="Times New Roman"/>
                          <a:cs typeface="Times New Roman" pitchFamily="18" charset="0"/>
                        </a:rPr>
                        <a:t>These compressors are used in Valve and System Testing, PET Bottling Industries, Diesel Engine Starting, Laboratory Test Work, Space and Aviation Industries, Air Blast Circuit Breaking, Dairy, Marine and Military Applications etc.</a:t>
                      </a:r>
                      <a:endParaRPr lang="en-US" sz="2000" dirty="0">
                        <a:latin typeface="Times New Roman" pitchFamily="18" charset="0"/>
                        <a:ea typeface="Calibri"/>
                        <a:cs typeface="Times New Roman" pitchFamily="18" charset="0"/>
                      </a:endParaRPr>
                    </a:p>
                  </a:txBody>
                  <a:tcPr marL="0" marR="0" marT="0" marB="0">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52401"/>
            <a:ext cx="88392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 	 A </a:t>
            </a:r>
            <a:r>
              <a:rPr lang="en-US" sz="2400" dirty="0">
                <a:latin typeface="Times New Roman" pitchFamily="18" charset="0"/>
                <a:cs typeface="Times New Roman" pitchFamily="18" charset="0"/>
              </a:rPr>
              <a:t>multi-stage compressor is one in which there are </a:t>
            </a:r>
            <a:r>
              <a:rPr lang="en-US" sz="2400" dirty="0" smtClean="0">
                <a:latin typeface="Times New Roman" pitchFamily="18" charset="0"/>
                <a:cs typeface="Times New Roman" pitchFamily="18" charset="0"/>
              </a:rPr>
              <a:t>	several cylinders </a:t>
            </a:r>
            <a:r>
              <a:rPr lang="en-US" sz="2400" dirty="0">
                <a:latin typeface="Times New Roman" pitchFamily="18" charset="0"/>
                <a:cs typeface="Times New Roman" pitchFamily="18" charset="0"/>
              </a:rPr>
              <a:t>of different diameters. </a:t>
            </a:r>
            <a:endParaRPr lang="en-US" sz="2400" dirty="0" smtClean="0">
              <a:latin typeface="Times New Roman" pitchFamily="18" charset="0"/>
              <a:cs typeface="Times New Roman" pitchFamily="18" charset="0"/>
            </a:endParaRPr>
          </a:p>
          <a:p>
            <a:pPr lvl="0" fontAlgn="base">
              <a:spcBef>
                <a:spcPct val="0"/>
              </a:spcBef>
              <a:spcAft>
                <a:spcPct val="0"/>
              </a:spcAft>
            </a:pPr>
            <a:endParaRPr lang="en-US" sz="2400" dirty="0" smtClean="0">
              <a:latin typeface="Times New Roman" pitchFamily="18" charset="0"/>
              <a:cs typeface="Times New Roman" pitchFamily="18" charset="0"/>
            </a:endParaRPr>
          </a:p>
          <a:p>
            <a:pPr lvl="0" fontAlgn="base">
              <a:spcBef>
                <a:spcPct val="0"/>
              </a:spcBef>
              <a:spcAft>
                <a:spcPct val="0"/>
              </a:spcAft>
              <a:buFont typeface="Wingdings" pitchFamily="2" charset="2"/>
              <a:buChar char="Ø"/>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lang="en-US" sz="2400" dirty="0">
                <a:latin typeface="Times New Roman" pitchFamily="18" charset="0"/>
                <a:cs typeface="Times New Roman" pitchFamily="18" charset="0"/>
              </a:rPr>
              <a:t>The intake of air in the first stage gets compressed </a:t>
            </a:r>
            <a:r>
              <a:rPr lang="en-US" sz="2400" dirty="0" smtClean="0">
                <a:latin typeface="Times New Roman" pitchFamily="18" charset="0"/>
                <a:cs typeface="Times New Roman" pitchFamily="18" charset="0"/>
              </a:rPr>
              <a:t>	and </a:t>
            </a:r>
            <a:r>
              <a:rPr lang="en-US" sz="2400" dirty="0">
                <a:latin typeface="Times New Roman" pitchFamily="18" charset="0"/>
                <a:cs typeface="Times New Roman" pitchFamily="18" charset="0"/>
              </a:rPr>
              <a:t>then it is passed over a cooler to achieve a </a:t>
            </a:r>
            <a:r>
              <a:rPr lang="en-US" sz="2400" dirty="0" smtClean="0">
                <a:latin typeface="Times New Roman" pitchFamily="18" charset="0"/>
                <a:cs typeface="Times New Roman" pitchFamily="18" charset="0"/>
              </a:rPr>
              <a:t>	temperature </a:t>
            </a:r>
            <a:r>
              <a:rPr lang="en-US" sz="2400" dirty="0">
                <a:latin typeface="Times New Roman" pitchFamily="18" charset="0"/>
                <a:cs typeface="Times New Roman" pitchFamily="18" charset="0"/>
              </a:rPr>
              <a:t>very close to ambient air. </a:t>
            </a:r>
            <a:endParaRPr lang="en-US" sz="2400" dirty="0" smtClean="0">
              <a:latin typeface="Times New Roman" pitchFamily="18" charset="0"/>
              <a:cs typeface="Times New Roman" pitchFamily="18" charset="0"/>
            </a:endParaRPr>
          </a:p>
          <a:p>
            <a:pPr lvl="0" fontAlgn="base">
              <a:spcBef>
                <a:spcPct val="0"/>
              </a:spcBef>
              <a:spcAft>
                <a:spcPct val="0"/>
              </a:spcAft>
              <a:buFont typeface="Wingdings" pitchFamily="2" charset="2"/>
              <a:buChar char="Ø"/>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lvl="0" fontAlgn="base">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This cooled air is passed to the intermediate stage </a:t>
            </a:r>
            <a:r>
              <a:rPr lang="en-US" sz="2400" dirty="0" smtClean="0">
                <a:latin typeface="Times New Roman" pitchFamily="18" charset="0"/>
                <a:cs typeface="Times New Roman" pitchFamily="18" charset="0"/>
              </a:rPr>
              <a:t>	where </a:t>
            </a:r>
            <a:r>
              <a:rPr lang="en-US" sz="2400" dirty="0">
                <a:latin typeface="Times New Roman" pitchFamily="18" charset="0"/>
                <a:cs typeface="Times New Roman" pitchFamily="18" charset="0"/>
              </a:rPr>
              <a:t>it is again getting compressed and heated. </a:t>
            </a:r>
            <a:endParaRPr lang="en-US" sz="2400" dirty="0" smtClean="0">
              <a:latin typeface="Times New Roman" pitchFamily="18" charset="0"/>
              <a:cs typeface="Times New Roman" pitchFamily="18" charset="0"/>
            </a:endParaRPr>
          </a:p>
          <a:p>
            <a:pPr lvl="0" fontAlgn="base">
              <a:spcBef>
                <a:spcPct val="0"/>
              </a:spcBef>
              <a:spcAft>
                <a:spcPct val="0"/>
              </a:spcAft>
              <a:buFont typeface="Wingdings" pitchFamily="2" charset="2"/>
              <a:buChar char="Ø"/>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lvl="0" fontAlgn="base">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This air is again passed over a cooler to achieve a </a:t>
            </a:r>
            <a:r>
              <a:rPr lang="en-US" sz="2400" dirty="0" smtClean="0">
                <a:latin typeface="Times New Roman" pitchFamily="18" charset="0"/>
                <a:cs typeface="Times New Roman" pitchFamily="18" charset="0"/>
              </a:rPr>
              <a:t>	temperature </a:t>
            </a:r>
            <a:r>
              <a:rPr lang="en-US" sz="2400" dirty="0">
                <a:latin typeface="Times New Roman" pitchFamily="18" charset="0"/>
                <a:cs typeface="Times New Roman" pitchFamily="18" charset="0"/>
              </a:rPr>
              <a:t>as close to ambient as </a:t>
            </a:r>
            <a:r>
              <a:rPr lang="en-US" sz="2400" dirty="0" smtClean="0">
                <a:latin typeface="Times New Roman" pitchFamily="18" charset="0"/>
                <a:cs typeface="Times New Roman" pitchFamily="18" charset="0"/>
              </a:rPr>
              <a:t>possible.</a:t>
            </a:r>
          </a:p>
          <a:p>
            <a:pPr lvl="0" fontAlgn="base">
              <a:spcBef>
                <a:spcPct val="0"/>
              </a:spcBef>
              <a:spcAft>
                <a:spcPct val="0"/>
              </a:spcAft>
              <a:buFont typeface="Wingdings" pitchFamily="2" charset="2"/>
              <a:buChar char="Ø"/>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fontAlgn="base">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Then this compressed air is passed to the final or the </a:t>
            </a:r>
            <a:r>
              <a:rPr lang="en-US" sz="2400" dirty="0" smtClean="0">
                <a:latin typeface="Times New Roman" pitchFamily="18" charset="0"/>
                <a:cs typeface="Times New Roman" pitchFamily="18" charset="0"/>
              </a:rPr>
              <a:t>	third </a:t>
            </a:r>
            <a:r>
              <a:rPr lang="en-US" sz="2400" dirty="0">
                <a:latin typeface="Times New Roman" pitchFamily="18" charset="0"/>
                <a:cs typeface="Times New Roman" pitchFamily="18" charset="0"/>
              </a:rPr>
              <a:t>stage of the air compressor where it is </a:t>
            </a:r>
            <a:r>
              <a:rPr lang="en-US" sz="2400" dirty="0" smtClean="0">
                <a:latin typeface="Times New Roman" pitchFamily="18" charset="0"/>
                <a:cs typeface="Times New Roman" pitchFamily="18" charset="0"/>
              </a:rPr>
              <a:t>	compressed </a:t>
            </a:r>
            <a:r>
              <a:rPr lang="en-US" sz="2400" dirty="0">
                <a:latin typeface="Times New Roman" pitchFamily="18" charset="0"/>
                <a:cs typeface="Times New Roman" pitchFamily="18" charset="0"/>
              </a:rPr>
              <a:t>to the required pressure and delivered to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air receiver after cooling sufficiently in an </a:t>
            </a:r>
            <a:r>
              <a:rPr lang="en-US" sz="2400" dirty="0" smtClean="0">
                <a:latin typeface="Times New Roman" pitchFamily="18" charset="0"/>
                <a:cs typeface="Times New Roman" pitchFamily="18" charset="0"/>
              </a:rPr>
              <a:t>after-	cooler</a:t>
            </a:r>
            <a:r>
              <a:rPr lang="en-US" sz="2400" dirty="0">
                <a:latin typeface="Times New Roman" pitchFamily="18" charset="0"/>
                <a:cs typeface="Times New Roman" pitchFamily="18" charset="0"/>
              </a:rPr>
              <a:t>.</a:t>
            </a:r>
          </a:p>
          <a:p>
            <a:pPr lvl="0" fontAlgn="base">
              <a:spcBef>
                <a:spcPct val="0"/>
              </a:spcBef>
              <a:spcAft>
                <a:spcPct val="0"/>
              </a:spcAft>
              <a:buFont typeface="Wingdings" pitchFamily="2" charset="2"/>
              <a:buChar char="Ø"/>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slide(fromBottom)">
                                      <p:cBhvr>
                                        <p:cTn id="7" dur="500"/>
                                        <p:tgtEl>
                                          <p:spTgt spid="16385">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6385">
                                            <p:txEl>
                                              <p:pRg st="2" end="2"/>
                                            </p:txEl>
                                          </p:spTgt>
                                        </p:tgtEl>
                                        <p:attrNameLst>
                                          <p:attrName>style.visibility</p:attrName>
                                        </p:attrNameLst>
                                      </p:cBhvr>
                                      <p:to>
                                        <p:strVal val="visible"/>
                                      </p:to>
                                    </p:set>
                                    <p:animEffect transition="in" filter="slide(fromBottom)">
                                      <p:cBhvr>
                                        <p:cTn id="10" dur="500"/>
                                        <p:tgtEl>
                                          <p:spTgt spid="16385">
                                            <p:txEl>
                                              <p:pRg st="2" end="2"/>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16385">
                                            <p:txEl>
                                              <p:pRg st="4" end="4"/>
                                            </p:txEl>
                                          </p:spTgt>
                                        </p:tgtEl>
                                        <p:attrNameLst>
                                          <p:attrName>style.visibility</p:attrName>
                                        </p:attrNameLst>
                                      </p:cBhvr>
                                      <p:to>
                                        <p:strVal val="visible"/>
                                      </p:to>
                                    </p:set>
                                    <p:animEffect transition="in" filter="slide(fromBottom)">
                                      <p:cBhvr>
                                        <p:cTn id="13" dur="500"/>
                                        <p:tgtEl>
                                          <p:spTgt spid="16385">
                                            <p:txEl>
                                              <p:pRg st="4" end="4"/>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16385">
                                            <p:txEl>
                                              <p:pRg st="6" end="6"/>
                                            </p:txEl>
                                          </p:spTgt>
                                        </p:tgtEl>
                                        <p:attrNameLst>
                                          <p:attrName>style.visibility</p:attrName>
                                        </p:attrNameLst>
                                      </p:cBhvr>
                                      <p:to>
                                        <p:strVal val="visible"/>
                                      </p:to>
                                    </p:set>
                                    <p:animEffect transition="in" filter="slide(fromBottom)">
                                      <p:cBhvr>
                                        <p:cTn id="16" dur="500"/>
                                        <p:tgtEl>
                                          <p:spTgt spid="16385">
                                            <p:txEl>
                                              <p:pRg st="6" end="6"/>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16385">
                                            <p:txEl>
                                              <p:pRg st="8" end="8"/>
                                            </p:txEl>
                                          </p:spTgt>
                                        </p:tgtEl>
                                        <p:attrNameLst>
                                          <p:attrName>style.visibility</p:attrName>
                                        </p:attrNameLst>
                                      </p:cBhvr>
                                      <p:to>
                                        <p:strVal val="visible"/>
                                      </p:to>
                                    </p:set>
                                    <p:animEffect transition="in" filter="slide(fromBottom)">
                                      <p:cBhvr>
                                        <p:cTn id="19" dur="500"/>
                                        <p:tgtEl>
                                          <p:spTgt spid="1638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600"/>
            <a:ext cx="6172200" cy="1219200"/>
          </a:xfrm>
        </p:spPr>
        <p:txBody>
          <a:bodyPr>
            <a:normAutofit/>
          </a:bodyPr>
          <a:lstStyle/>
          <a:p>
            <a:r>
              <a:rPr lang="en-US" sz="4800" dirty="0" smtClean="0">
                <a:solidFill>
                  <a:schemeClr val="tx1">
                    <a:lumMod val="95000"/>
                    <a:lumOff val="5000"/>
                  </a:schemeClr>
                </a:solidFill>
                <a:effectLst>
                  <a:outerShdw blurRad="38100" dist="38100" dir="2700000" algn="tl">
                    <a:srgbClr val="000000">
                      <a:alpha val="43137"/>
                    </a:srgbClr>
                  </a:outerShdw>
                </a:effectLst>
              </a:rPr>
              <a:t>Introduction</a:t>
            </a:r>
            <a:endParaRPr lang="en-US" sz="4800" dirty="0">
              <a:solidFill>
                <a:schemeClr val="tx1">
                  <a:lumMod val="95000"/>
                  <a:lumOff val="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752600" y="1524000"/>
            <a:ext cx="7162800" cy="5181600"/>
          </a:xfrm>
        </p:spPr>
        <p:txBody>
          <a:bodyPr/>
          <a:lstStyle/>
          <a:p>
            <a:r>
              <a:rPr lang="en-US" sz="2400" b="0" dirty="0" smtClean="0"/>
              <a:t>An </a:t>
            </a:r>
            <a:r>
              <a:rPr lang="en-US" sz="2400" dirty="0" smtClean="0"/>
              <a:t>air compressor </a:t>
            </a:r>
            <a:r>
              <a:rPr lang="en-US" sz="2400" b="0" dirty="0" smtClean="0"/>
              <a:t>is a device that converts power (usually from an electric motor, a diesel engine or a gasoline engine) into kinetic energy by compressing and pressurizing air, which, on command, can be released in quick bursts. There are numerous methods of air compression, divided into either positive-displacement or negative-displacement types.</a:t>
            </a:r>
          </a:p>
          <a:p>
            <a:r>
              <a:rPr lang="en-US" sz="2400" b="0" dirty="0" smtClean="0"/>
              <a:t> </a:t>
            </a:r>
          </a:p>
          <a:p>
            <a:endParaRPr lang="en-US" dirty="0"/>
          </a:p>
        </p:txBody>
      </p:sp>
      <p:pic>
        <p:nvPicPr>
          <p:cNvPr id="4" name="Picture 3" descr="http://upload.wikimedia.org/wikipedia/commons/thumb/0/0f/AirCompressorHusky.JPG/200px-AirCompressorHusky.JPG">
            <a:hlinkClick r:id="rId2"/>
          </p:cNvPr>
          <p:cNvPicPr/>
          <p:nvPr/>
        </p:nvPicPr>
        <p:blipFill>
          <a:blip r:embed="rId3"/>
          <a:srcRect/>
          <a:stretch>
            <a:fillRect/>
          </a:stretch>
        </p:blipFill>
        <p:spPr bwMode="auto">
          <a:xfrm>
            <a:off x="6553200" y="4114800"/>
            <a:ext cx="1905000" cy="2543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9"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0" fill="hold"/>
                                        <p:tgtEl>
                                          <p:spTgt spid="4"/>
                                        </p:tgtEl>
                                        <p:attrNameLst>
                                          <p:attrName>ppt_w</p:attrName>
                                        </p:attrNameLst>
                                      </p:cBhvr>
                                      <p:tavLst>
                                        <p:tav tm="0" fmla="#ppt_w*sin(2.5*pi*$)">
                                          <p:val>
                                            <p:fltVal val="0"/>
                                          </p:val>
                                        </p:tav>
                                        <p:tav tm="100000">
                                          <p:val>
                                            <p:fltVal val="1"/>
                                          </p:val>
                                        </p:tav>
                                      </p:tavLst>
                                    </p:anim>
                                    <p:anim calcmode="lin" valueType="num">
                                      <p:cBhvr>
                                        <p:cTn id="23"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21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Advantages of Multi-stage compression:</a:t>
            </a:r>
          </a:p>
          <a:p>
            <a:pPr marL="0" marR="0" lvl="0" indent="0" algn="l" defTabSz="914400" rtl="0" eaLnBrk="1" fontAlgn="base" latinLnBrk="0" hangingPunct="1">
              <a:lnSpc>
                <a:spcPct val="100000"/>
              </a:lnSpc>
              <a:spcBef>
                <a:spcPct val="0"/>
              </a:spcBef>
              <a:spcAft>
                <a:spcPct val="0"/>
              </a:spcAft>
              <a:buClrTx/>
              <a:buSzTx/>
              <a:buFontTx/>
              <a:buNone/>
              <a:tabLst>
                <a:tab pos="914400" algn="l"/>
              </a:tabLst>
            </a:pP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en-US" sz="2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work done in compressing the air is reduced, thus power can be saved </a:t>
            </a:r>
          </a:p>
          <a:p>
            <a:pPr marL="457200" marR="0" lvl="1" indent="0" algn="l" defTabSz="914400" rtl="0" eaLnBrk="0" fontAlgn="base" latinLnBrk="0" hangingPunct="0">
              <a:lnSpc>
                <a:spcPct val="100000"/>
              </a:lnSpc>
              <a:spcBef>
                <a:spcPct val="0"/>
              </a:spcBef>
              <a:spcAft>
                <a:spcPct val="0"/>
              </a:spcAft>
              <a:buClrTx/>
              <a:buSzPct val="100000"/>
              <a:tabLst>
                <a:tab pos="914400" algn="l"/>
              </a:tabLst>
            </a:pP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en-US" sz="2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Prevents mechanical problems as the air temperature is controlled </a:t>
            </a:r>
          </a:p>
          <a:p>
            <a:pPr marL="457200" marR="0" lvl="1" indent="0" algn="l" defTabSz="914400" rtl="0" eaLnBrk="0" fontAlgn="base" latinLnBrk="0" hangingPunct="0">
              <a:lnSpc>
                <a:spcPct val="100000"/>
              </a:lnSpc>
              <a:spcBef>
                <a:spcPct val="0"/>
              </a:spcBef>
              <a:spcAft>
                <a:spcPct val="0"/>
              </a:spcAft>
              <a:buClrTx/>
              <a:buSzPct val="100000"/>
              <a:tabLst>
                <a:tab pos="914400" algn="l"/>
              </a:tabLst>
            </a:pP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en-US" sz="2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suction and delivery valves remain in cleaner condition as the	temperature and vaporization of lubricating oil is less </a:t>
            </a:r>
          </a:p>
          <a:p>
            <a:pPr marL="457200" marR="0" lvl="1" indent="0" algn="l" defTabSz="914400" rtl="0" eaLnBrk="0" fontAlgn="base" latinLnBrk="0" hangingPunct="0">
              <a:lnSpc>
                <a:spcPct val="100000"/>
              </a:lnSpc>
              <a:spcBef>
                <a:spcPct val="0"/>
              </a:spcBef>
              <a:spcAft>
                <a:spcPct val="0"/>
              </a:spcAft>
              <a:buClrTx/>
              <a:buSzPct val="100000"/>
              <a:tabLst>
                <a:tab pos="914400" algn="l"/>
              </a:tabLst>
            </a:pP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en-US" sz="2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machine is smaller and better balanced </a:t>
            </a:r>
          </a:p>
          <a:p>
            <a:pPr marL="457200" marR="0" lvl="1" indent="0" algn="l" defTabSz="914400" rtl="0" eaLnBrk="0" fontAlgn="base" latinLnBrk="0" hangingPunct="0">
              <a:lnSpc>
                <a:spcPct val="100000"/>
              </a:lnSpc>
              <a:spcBef>
                <a:spcPct val="0"/>
              </a:spcBef>
              <a:spcAft>
                <a:spcPct val="0"/>
              </a:spcAft>
              <a:buClrTx/>
              <a:buSzPct val="100000"/>
              <a:tabLst>
                <a:tab pos="914400" algn="l"/>
              </a:tabLst>
            </a:pP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en-US" sz="2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Effects from moisture can be handled better, by draining at each stage</a:t>
            </a:r>
          </a:p>
          <a:p>
            <a:pPr marL="457200" marR="0" lvl="1" indent="0" algn="l" defTabSz="914400" rtl="0" eaLnBrk="0" fontAlgn="base" latinLnBrk="0" hangingPunct="0">
              <a:lnSpc>
                <a:spcPct val="100000"/>
              </a:lnSpc>
              <a:spcBef>
                <a:spcPct val="0"/>
              </a:spcBef>
              <a:spcAft>
                <a:spcPct val="0"/>
              </a:spcAft>
              <a:buClrTx/>
              <a:buSzPct val="100000"/>
              <a:tabLst>
                <a:tab pos="914400" algn="l"/>
              </a:tabLst>
            </a:pPr>
            <a:r>
              <a:rPr kumimoji="0" lang="en-US" sz="2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en-US" sz="2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Compression approaches near isothermal </a:t>
            </a:r>
          </a:p>
          <a:p>
            <a:pPr marL="457200" marR="0" lvl="1" indent="0" algn="l" defTabSz="914400" rtl="0" eaLnBrk="0" fontAlgn="base" latinLnBrk="0" hangingPunct="0">
              <a:lnSpc>
                <a:spcPct val="100000"/>
              </a:lnSpc>
              <a:spcBef>
                <a:spcPct val="0"/>
              </a:spcBef>
              <a:spcAft>
                <a:spcPct val="0"/>
              </a:spcAft>
              <a:buClrTx/>
              <a:buSzPct val="100000"/>
              <a:tabLst>
                <a:tab pos="914400" algn="l"/>
              </a:tabLst>
            </a:pP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en-US" sz="2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Compression ratio at each stage is lower when compared to a single-stage 	machine </a:t>
            </a:r>
          </a:p>
          <a:p>
            <a:pPr marL="457200" marR="0" lvl="1" indent="0" algn="l" defTabSz="914400" rtl="0" eaLnBrk="0" fontAlgn="base" latinLnBrk="0" hangingPunct="0">
              <a:lnSpc>
                <a:spcPct val="100000"/>
              </a:lnSpc>
              <a:spcBef>
                <a:spcPct val="0"/>
              </a:spcBef>
              <a:spcAft>
                <a:spcPct val="0"/>
              </a:spcAft>
              <a:buClrTx/>
              <a:buSzPct val="100000"/>
              <a:tabLst>
                <a:tab pos="914400" algn="l"/>
              </a:tabLst>
            </a:pP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 typeface="Symbol" pitchFamily="18" charset="2"/>
              <a:buChar char=""/>
              <a:tabLst>
                <a:tab pos="914400" algn="l"/>
              </a:tabLst>
            </a:pPr>
            <a:r>
              <a:rPr kumimoji="0" lang="en-US" sz="2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Light moving parts usually made of aluminum, thus less cost and better 	maintenance </a:t>
            </a: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 calcmode="lin" valueType="num">
                                      <p:cBhvr additive="base">
                                        <p:cTn id="7" dur="500" fill="hold"/>
                                        <p:tgtEl>
                                          <p:spTgt spid="1740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09">
                                            <p:txEl>
                                              <p:pRg st="4" end="4"/>
                                            </p:txEl>
                                          </p:spTgt>
                                        </p:tgtEl>
                                        <p:attrNameLst>
                                          <p:attrName>style.visibility</p:attrName>
                                        </p:attrNameLst>
                                      </p:cBhvr>
                                      <p:to>
                                        <p:strVal val="visible"/>
                                      </p:to>
                                    </p:set>
                                    <p:anim calcmode="lin" valueType="num">
                                      <p:cBhvr additive="base">
                                        <p:cTn id="13" dur="500" fill="hold"/>
                                        <p:tgtEl>
                                          <p:spTgt spid="1740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0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09">
                                            <p:txEl>
                                              <p:pRg st="6" end="6"/>
                                            </p:txEl>
                                          </p:spTgt>
                                        </p:tgtEl>
                                        <p:attrNameLst>
                                          <p:attrName>style.visibility</p:attrName>
                                        </p:attrNameLst>
                                      </p:cBhvr>
                                      <p:to>
                                        <p:strVal val="visible"/>
                                      </p:to>
                                    </p:set>
                                    <p:anim calcmode="lin" valueType="num">
                                      <p:cBhvr additive="base">
                                        <p:cTn id="19" dur="500" fill="hold"/>
                                        <p:tgtEl>
                                          <p:spTgt spid="1740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0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09">
                                            <p:txEl>
                                              <p:pRg st="8" end="8"/>
                                            </p:txEl>
                                          </p:spTgt>
                                        </p:tgtEl>
                                        <p:attrNameLst>
                                          <p:attrName>style.visibility</p:attrName>
                                        </p:attrNameLst>
                                      </p:cBhvr>
                                      <p:to>
                                        <p:strVal val="visible"/>
                                      </p:to>
                                    </p:set>
                                    <p:anim calcmode="lin" valueType="num">
                                      <p:cBhvr additive="base">
                                        <p:cTn id="25" dur="500" fill="hold"/>
                                        <p:tgtEl>
                                          <p:spTgt spid="1740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0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409">
                                            <p:txEl>
                                              <p:pRg st="10" end="10"/>
                                            </p:txEl>
                                          </p:spTgt>
                                        </p:tgtEl>
                                        <p:attrNameLst>
                                          <p:attrName>style.visibility</p:attrName>
                                        </p:attrNameLst>
                                      </p:cBhvr>
                                      <p:to>
                                        <p:strVal val="visible"/>
                                      </p:to>
                                    </p:set>
                                    <p:anim calcmode="lin" valueType="num">
                                      <p:cBhvr additive="base">
                                        <p:cTn id="31" dur="500" fill="hold"/>
                                        <p:tgtEl>
                                          <p:spTgt spid="17409">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09">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7409">
                                            <p:txEl>
                                              <p:pRg st="11" end="11"/>
                                            </p:txEl>
                                          </p:spTgt>
                                        </p:tgtEl>
                                        <p:attrNameLst>
                                          <p:attrName>style.visibility</p:attrName>
                                        </p:attrNameLst>
                                      </p:cBhvr>
                                      <p:to>
                                        <p:strVal val="visible"/>
                                      </p:to>
                                    </p:set>
                                    <p:anim calcmode="lin" valueType="num">
                                      <p:cBhvr additive="base">
                                        <p:cTn id="35" dur="500" fill="hold"/>
                                        <p:tgtEl>
                                          <p:spTgt spid="17409">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0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7409">
                                            <p:txEl>
                                              <p:pRg st="12" end="12"/>
                                            </p:txEl>
                                          </p:spTgt>
                                        </p:tgtEl>
                                        <p:attrNameLst>
                                          <p:attrName>style.visibility</p:attrName>
                                        </p:attrNameLst>
                                      </p:cBhvr>
                                      <p:to>
                                        <p:strVal val="visible"/>
                                      </p:to>
                                    </p:set>
                                    <p:anim calcmode="lin" valueType="num">
                                      <p:cBhvr additive="base">
                                        <p:cTn id="41" dur="500" fill="hold"/>
                                        <p:tgtEl>
                                          <p:spTgt spid="17409">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40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7409">
                                            <p:txEl>
                                              <p:pRg st="14" end="14"/>
                                            </p:txEl>
                                          </p:spTgt>
                                        </p:tgtEl>
                                        <p:attrNameLst>
                                          <p:attrName>style.visibility</p:attrName>
                                        </p:attrNameLst>
                                      </p:cBhvr>
                                      <p:to>
                                        <p:strVal val="visible"/>
                                      </p:to>
                                    </p:set>
                                    <p:anim calcmode="lin" valueType="num">
                                      <p:cBhvr additive="base">
                                        <p:cTn id="47" dur="500" fill="hold"/>
                                        <p:tgtEl>
                                          <p:spTgt spid="17409">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7409">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7409">
                                            <p:txEl>
                                              <p:pRg st="16" end="16"/>
                                            </p:txEl>
                                          </p:spTgt>
                                        </p:tgtEl>
                                        <p:attrNameLst>
                                          <p:attrName>style.visibility</p:attrName>
                                        </p:attrNameLst>
                                      </p:cBhvr>
                                      <p:to>
                                        <p:strVal val="visible"/>
                                      </p:to>
                                    </p:set>
                                    <p:anim calcmode="lin" valueType="num">
                                      <p:cBhvr additive="base">
                                        <p:cTn id="53" dur="500" fill="hold"/>
                                        <p:tgtEl>
                                          <p:spTgt spid="17409">
                                            <p:txEl>
                                              <p:pRg st="16" end="1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7409">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754562"/>
          </a:xfrm>
        </p:spPr>
        <p:txBody>
          <a:bodyPr wrap="square">
            <a:noAutofit/>
            <a:scene3d>
              <a:camera prst="orthographicFront">
                <a:rot lat="0" lon="600000" rev="2400000"/>
              </a:camera>
              <a:lightRig rig="threePt" dir="t"/>
            </a:scene3d>
          </a:bodyPr>
          <a:lstStyle/>
          <a:p>
            <a:r>
              <a:rPr lang="en-US" sz="12000" b="1" dirty="0" smtClean="0">
                <a:ln w="25400" cap="rnd" cmpd="thinThick">
                  <a:solidFill>
                    <a:schemeClr val="tx1"/>
                  </a:solidFill>
                  <a:bevel/>
                </a:ln>
                <a:solidFill>
                  <a:schemeClr val="accent3">
                    <a:lumMod val="50000"/>
                  </a:schemeClr>
                </a:solidFill>
                <a:effectLst>
                  <a:outerShdw blurRad="50800" dist="50800" dir="5400000" algn="ctr" rotWithShape="0">
                    <a:schemeClr val="accent1">
                      <a:lumMod val="75000"/>
                    </a:schemeClr>
                  </a:outerShdw>
                </a:effectLst>
                <a:latin typeface="BabcocksHand" pitchFamily="2" charset="0"/>
                <a:cs typeface="Times New Roman" pitchFamily="18" charset="0"/>
              </a:rPr>
              <a:t>Thank</a:t>
            </a:r>
            <a:br>
              <a:rPr lang="en-US" sz="12000" b="1" dirty="0" smtClean="0">
                <a:ln w="25400" cap="rnd" cmpd="thinThick">
                  <a:solidFill>
                    <a:schemeClr val="tx1"/>
                  </a:solidFill>
                  <a:bevel/>
                </a:ln>
                <a:solidFill>
                  <a:schemeClr val="accent3">
                    <a:lumMod val="50000"/>
                  </a:schemeClr>
                </a:solidFill>
                <a:effectLst>
                  <a:outerShdw blurRad="50800" dist="50800" dir="5400000" algn="ctr" rotWithShape="0">
                    <a:schemeClr val="accent1">
                      <a:lumMod val="75000"/>
                    </a:schemeClr>
                  </a:outerShdw>
                </a:effectLst>
                <a:latin typeface="BabcocksHand" pitchFamily="2" charset="0"/>
                <a:cs typeface="Times New Roman" pitchFamily="18" charset="0"/>
              </a:rPr>
            </a:br>
            <a:r>
              <a:rPr lang="en-US" sz="12000" b="1" dirty="0" smtClean="0">
                <a:ln w="25400" cap="rnd" cmpd="thinThick">
                  <a:solidFill>
                    <a:schemeClr val="tx1"/>
                  </a:solidFill>
                  <a:bevel/>
                </a:ln>
                <a:solidFill>
                  <a:schemeClr val="accent3">
                    <a:lumMod val="50000"/>
                  </a:schemeClr>
                </a:solidFill>
                <a:effectLst>
                  <a:outerShdw blurRad="50800" dist="50800" dir="5400000" algn="ctr" rotWithShape="0">
                    <a:schemeClr val="accent1">
                      <a:lumMod val="75000"/>
                    </a:schemeClr>
                  </a:outerShdw>
                </a:effectLst>
                <a:latin typeface="BabcocksHand" pitchFamily="2" charset="0"/>
                <a:cs typeface="Times New Roman" pitchFamily="18" charset="0"/>
              </a:rPr>
              <a:t>			 you</a:t>
            </a:r>
            <a:endParaRPr lang="en-US" sz="12000" b="1" dirty="0">
              <a:ln w="25400" cap="rnd" cmpd="thinThick">
                <a:solidFill>
                  <a:schemeClr val="tx1"/>
                </a:solidFill>
                <a:bevel/>
              </a:ln>
              <a:solidFill>
                <a:schemeClr val="accent3">
                  <a:lumMod val="50000"/>
                </a:schemeClr>
              </a:solidFill>
              <a:effectLst>
                <a:outerShdw blurRad="50800" dist="50800" dir="5400000" algn="ctr" rotWithShape="0">
                  <a:schemeClr val="accent1">
                    <a:lumMod val="75000"/>
                  </a:schemeClr>
                </a:outerShdw>
              </a:effectLst>
              <a:latin typeface="BabcocksHand" pitchFamily="2"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pPr algn="ctr"/>
            <a:r>
              <a:rPr lang="en-US" sz="3600" b="1" dirty="0" smtClean="0"/>
              <a:t>OBJECTIVE</a:t>
            </a:r>
            <a:endParaRPr lang="en-US" sz="3600" b="1" dirty="0"/>
          </a:p>
        </p:txBody>
      </p:sp>
      <p:sp>
        <p:nvSpPr>
          <p:cNvPr id="3" name="Content Placeholder 2"/>
          <p:cNvSpPr>
            <a:spLocks noGrp="1"/>
          </p:cNvSpPr>
          <p:nvPr>
            <p:ph sz="quarter" idx="1"/>
          </p:nvPr>
        </p:nvSpPr>
        <p:spPr>
          <a:xfrm>
            <a:off x="457200" y="1600200"/>
            <a:ext cx="8305800" cy="4873752"/>
          </a:xfrm>
        </p:spPr>
        <p:txBody>
          <a:bodyPr>
            <a:normAutofit/>
          </a:bodyPr>
          <a:lstStyle/>
          <a:p>
            <a:pPr>
              <a:lnSpc>
                <a:spcPct val="150000"/>
              </a:lnSpc>
            </a:pPr>
            <a:r>
              <a:rPr lang="en-US" sz="3200" dirty="0" smtClean="0">
                <a:latin typeface="Times New Roman" pitchFamily="18" charset="0"/>
                <a:cs typeface="Times New Roman" pitchFamily="18" charset="0"/>
              </a:rPr>
              <a:t>Introduction</a:t>
            </a:r>
          </a:p>
          <a:p>
            <a:pPr>
              <a:lnSpc>
                <a:spcPct val="150000"/>
              </a:lnSpc>
            </a:pPr>
            <a:r>
              <a:rPr lang="en-US" sz="3200" dirty="0" smtClean="0">
                <a:latin typeface="Times New Roman" pitchFamily="18" charset="0"/>
                <a:cs typeface="Times New Roman" pitchFamily="18" charset="0"/>
              </a:rPr>
              <a:t>Reciprocating  Pump</a:t>
            </a:r>
          </a:p>
          <a:p>
            <a:pPr>
              <a:lnSpc>
                <a:spcPct val="150000"/>
              </a:lnSpc>
            </a:pPr>
            <a:r>
              <a:rPr lang="en-US" sz="3200" dirty="0" smtClean="0">
                <a:latin typeface="Times New Roman" pitchFamily="18" charset="0"/>
                <a:cs typeface="Times New Roman" pitchFamily="18" charset="0"/>
              </a:rPr>
              <a:t> Rotary Pump</a:t>
            </a:r>
          </a:p>
          <a:p>
            <a:pPr algn="just"/>
            <a:r>
              <a:rPr lang="en-US" sz="3200" dirty="0" smtClean="0">
                <a:latin typeface="Times New Roman" pitchFamily="18" charset="0"/>
                <a:cs typeface="Times New Roman" pitchFamily="18" charset="0"/>
              </a:rPr>
              <a:t>Significance of </a:t>
            </a:r>
            <a:r>
              <a:rPr lang="en-US" sz="3200" dirty="0" err="1" smtClean="0">
                <a:latin typeface="Times New Roman" pitchFamily="18" charset="0"/>
                <a:cs typeface="Times New Roman" pitchFamily="18" charset="0"/>
              </a:rPr>
              <a:t>multistaging</a:t>
            </a:r>
            <a:r>
              <a:rPr lang="en-US" sz="3200" dirty="0" smtClean="0">
                <a:latin typeface="Times New Roman" pitchFamily="18" charset="0"/>
                <a:cs typeface="Times New Roman" pitchFamily="18" charset="0"/>
              </a:rPr>
              <a:t> in Air compressor pump</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1fb9fce8526d30c59b424f8592f25f39091ddf1_large.jpg"/>
          <p:cNvPicPr>
            <a:picLocks noChangeAspect="1"/>
          </p:cNvPicPr>
          <p:nvPr/>
        </p:nvPicPr>
        <p:blipFill>
          <a:blip r:embed="rId2"/>
          <a:stretch>
            <a:fillRect/>
          </a:stretch>
        </p:blipFill>
        <p:spPr>
          <a:xfrm>
            <a:off x="0" y="0"/>
            <a:ext cx="79248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457200" y="274638"/>
          <a:ext cx="7467600" cy="5592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28600"/>
            <a:ext cx="7315200" cy="1295400"/>
          </a:xfrm>
        </p:spPr>
        <p:txBody>
          <a:bodyPr>
            <a:noAutofit/>
          </a:bodyPr>
          <a:lstStyle/>
          <a:p>
            <a:r>
              <a:rPr lang="en-US" sz="3200" u="sng" dirty="0" smtClean="0">
                <a:solidFill>
                  <a:schemeClr val="tx1">
                    <a:lumMod val="95000"/>
                    <a:lumOff val="5000"/>
                  </a:schemeClr>
                </a:solidFill>
              </a:rPr>
              <a:t>Application of Reciprocating  Air Compressor.</a:t>
            </a:r>
            <a:endParaRPr lang="en-US" sz="3200" u="sng" dirty="0">
              <a:solidFill>
                <a:schemeClr val="tx1">
                  <a:lumMod val="95000"/>
                  <a:lumOff val="5000"/>
                </a:schemeClr>
              </a:solidFill>
            </a:endParaRPr>
          </a:p>
        </p:txBody>
      </p:sp>
      <p:sp>
        <p:nvSpPr>
          <p:cNvPr id="3" name="Subtitle 2"/>
          <p:cNvSpPr>
            <a:spLocks noGrp="1"/>
          </p:cNvSpPr>
          <p:nvPr>
            <p:ph type="subTitle" idx="1"/>
          </p:nvPr>
        </p:nvSpPr>
        <p:spPr>
          <a:xfrm>
            <a:off x="1752600" y="1600200"/>
            <a:ext cx="7086600" cy="5257800"/>
          </a:xfrm>
        </p:spPr>
        <p:txBody>
          <a:bodyPr>
            <a:noAutofit/>
          </a:bodyPr>
          <a:lstStyle/>
          <a:p>
            <a:pPr>
              <a:lnSpc>
                <a:spcPct val="110000"/>
              </a:lnSpc>
              <a:buFont typeface="Wingdings" pitchFamily="2" charset="2"/>
              <a:buChar char="q"/>
            </a:pPr>
            <a:r>
              <a:rPr lang="en-US" dirty="0" smtClean="0"/>
              <a:t>   Reciprocating compressors utilize crankshaft driven pistons to compress gases for use in various processes.</a:t>
            </a:r>
          </a:p>
          <a:p>
            <a:pPr>
              <a:lnSpc>
                <a:spcPct val="110000"/>
              </a:lnSpc>
              <a:buFont typeface="Wingdings" pitchFamily="2" charset="2"/>
              <a:buChar char="q"/>
            </a:pPr>
            <a:r>
              <a:rPr lang="en-US" dirty="0" smtClean="0"/>
              <a:t>   Much like internal combustion engines, an offset crankshaft causes rotary motion of a piston rod which is converted to linear motion via a crosshead.</a:t>
            </a:r>
          </a:p>
          <a:p>
            <a:pPr>
              <a:lnSpc>
                <a:spcPct val="110000"/>
              </a:lnSpc>
              <a:buFont typeface="Wingdings" pitchFamily="2" charset="2"/>
              <a:buChar char="q"/>
            </a:pPr>
            <a:r>
              <a:rPr lang="en-US" dirty="0" smtClean="0"/>
              <a:t>  The crosshead can only move in a linear motion so that the rotary motion of the crankshaft is transformed into linear motion of the piston.</a:t>
            </a:r>
          </a:p>
          <a:p>
            <a:pPr>
              <a:lnSpc>
                <a:spcPct val="110000"/>
              </a:lnSpc>
              <a:buFont typeface="Wingdings" pitchFamily="2" charset="2"/>
              <a:buChar char="q"/>
            </a:pPr>
            <a:r>
              <a:rPr lang="en-US" dirty="0" smtClean="0"/>
              <a:t>  As the piston moves to and fro, it takes in low pressure gas and increases its pressure.</a:t>
            </a:r>
          </a:p>
          <a:p>
            <a:pPr>
              <a:lnSpc>
                <a:spcPct val="110000"/>
              </a:lnSpc>
              <a:buFont typeface="Wingdings" pitchFamily="2" charset="2"/>
              <a:buChar char="q"/>
            </a:pPr>
            <a:r>
              <a:rPr lang="en-US" dirty="0" smtClean="0"/>
              <a:t>Unlike an internal combustion engine, the gas is not ignited.</a:t>
            </a:r>
          </a:p>
          <a:p>
            <a:pPr>
              <a:lnSpc>
                <a:spcPct val="110000"/>
              </a:lnSpc>
              <a:buFont typeface="Wingdings" pitchFamily="2" charset="2"/>
              <a:buChar char="q"/>
            </a:pPr>
            <a:r>
              <a:rPr lang="en-US" dirty="0" smtClean="0"/>
              <a:t>It is allowed to leave the compressor cylinder at a higher level of pressure than when it went 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01000" cy="1143000"/>
          </a:xfrm>
        </p:spPr>
        <p:txBody>
          <a:bodyPr>
            <a:normAutofit/>
          </a:bodyPr>
          <a:lstStyle/>
          <a:p>
            <a:r>
              <a:rPr lang="en-US" sz="3200" b="1" u="sng" dirty="0" smtClean="0">
                <a:solidFill>
                  <a:schemeClr val="tx1">
                    <a:lumMod val="95000"/>
                    <a:lumOff val="5000"/>
                  </a:schemeClr>
                </a:solidFill>
              </a:rPr>
              <a:t>Single stage Reciprocating Air Compressor.</a:t>
            </a:r>
            <a:endParaRPr lang="en-US" sz="3200" b="1" u="sng" dirty="0">
              <a:solidFill>
                <a:schemeClr val="tx1">
                  <a:lumMod val="95000"/>
                  <a:lumOff val="5000"/>
                </a:schemeClr>
              </a:solidFill>
            </a:endParaRPr>
          </a:p>
        </p:txBody>
      </p:sp>
      <p:sp>
        <p:nvSpPr>
          <p:cNvPr id="4" name="Content Placeholder 3"/>
          <p:cNvSpPr>
            <a:spLocks noGrp="1"/>
          </p:cNvSpPr>
          <p:nvPr>
            <p:ph sz="quarter" idx="2"/>
          </p:nvPr>
        </p:nvSpPr>
        <p:spPr>
          <a:xfrm>
            <a:off x="3810000" y="1371600"/>
            <a:ext cx="4876800" cy="5334000"/>
          </a:xfrm>
        </p:spPr>
        <p:txBody>
          <a:bodyPr>
            <a:normAutofit fontScale="92500" lnSpcReduction="20000"/>
          </a:bodyPr>
          <a:lstStyle/>
          <a:p>
            <a:pPr>
              <a:lnSpc>
                <a:spcPct val="150000"/>
              </a:lnSpc>
            </a:pPr>
            <a:r>
              <a:rPr lang="en-US" sz="2000" dirty="0" smtClean="0"/>
              <a:t>A single stage air compressor works using the force of a piston and pressure sensitive valve.</a:t>
            </a:r>
          </a:p>
          <a:p>
            <a:pPr>
              <a:lnSpc>
                <a:spcPct val="150000"/>
              </a:lnSpc>
            </a:pPr>
            <a:r>
              <a:rPr lang="en-US" sz="2000" dirty="0" smtClean="0"/>
              <a:t>It is designed to house one cylinder that compresses air with a single piston stroke.</a:t>
            </a:r>
          </a:p>
          <a:p>
            <a:pPr>
              <a:lnSpc>
                <a:spcPct val="150000"/>
              </a:lnSpc>
            </a:pPr>
            <a:r>
              <a:rPr lang="en-US" sz="2000" dirty="0" smtClean="0"/>
              <a:t>This cylinder is connected to a power supply that provides the force needed to compress the air.</a:t>
            </a:r>
          </a:p>
          <a:p>
            <a:pPr>
              <a:lnSpc>
                <a:spcPct val="150000"/>
              </a:lnSpc>
            </a:pPr>
            <a:r>
              <a:rPr lang="en-US" sz="2000" dirty="0" smtClean="0"/>
              <a:t>It is different from double and multiple stage air compressors because it operates with just the one cylinder and valve.</a:t>
            </a:r>
            <a:endParaRPr lang="en-US" sz="2000" dirty="0"/>
          </a:p>
        </p:txBody>
      </p:sp>
      <p:pic>
        <p:nvPicPr>
          <p:cNvPr id="5" name="Picture 2" descr="C:\Documents and Settings\Admin\My Documents\Downloads\eme\high_speed_compressors_img_big.jpg"/>
          <p:cNvPicPr>
            <a:picLocks noGrp="1" noChangeAspect="1" noChangeArrowheads="1"/>
          </p:cNvPicPr>
          <p:nvPr>
            <p:ph sz="quarter" idx="1"/>
          </p:nvPr>
        </p:nvPicPr>
        <p:blipFill>
          <a:blip r:embed="rId2"/>
          <a:srcRect/>
          <a:stretch>
            <a:fillRect/>
          </a:stretch>
        </p:blipFill>
        <p:spPr bwMode="auto">
          <a:xfrm>
            <a:off x="228600" y="1447800"/>
            <a:ext cx="3581400" cy="495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additive="base">
                                        <p:cTn id="2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additive="base">
                                        <p:cTn id="4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lumMod val="95000"/>
                    <a:lumOff val="5000"/>
                  </a:schemeClr>
                </a:solidFill>
              </a:rPr>
              <a:t>Multi stage Reciprocating Air Compressor.</a:t>
            </a:r>
            <a:endParaRPr lang="en-US" b="1" u="sng" dirty="0">
              <a:solidFill>
                <a:schemeClr val="tx1">
                  <a:lumMod val="95000"/>
                  <a:lumOff val="5000"/>
                </a:schemeClr>
              </a:solidFill>
            </a:endParaRPr>
          </a:p>
        </p:txBody>
      </p:sp>
      <p:sp>
        <p:nvSpPr>
          <p:cNvPr id="4" name="Content Placeholder 3"/>
          <p:cNvSpPr>
            <a:spLocks noGrp="1"/>
          </p:cNvSpPr>
          <p:nvPr>
            <p:ph sz="quarter" idx="2"/>
          </p:nvPr>
        </p:nvSpPr>
        <p:spPr>
          <a:xfrm>
            <a:off x="3810000" y="1295400"/>
            <a:ext cx="4953000" cy="5410200"/>
          </a:xfrm>
        </p:spPr>
        <p:txBody>
          <a:bodyPr>
            <a:normAutofit fontScale="92500"/>
          </a:bodyPr>
          <a:lstStyle/>
          <a:p>
            <a:pPr>
              <a:lnSpc>
                <a:spcPct val="150000"/>
              </a:lnSpc>
            </a:pPr>
            <a:r>
              <a:rPr lang="en-US" sz="1600" dirty="0" smtClean="0"/>
              <a:t>Since the 1980s, Hydro-Pac has manufactured compressors for high-pressure hydrogen applications. We have developed the techniques to safely and reliably compress this difficult gas.</a:t>
            </a:r>
          </a:p>
          <a:p>
            <a:pPr>
              <a:lnSpc>
                <a:spcPct val="150000"/>
              </a:lnSpc>
            </a:pPr>
            <a:r>
              <a:rPr lang="en-US" sz="1600" dirty="0" smtClean="0"/>
              <a:t>Our initial experience was the design and manufacture of ultra high-pressure hydrogen compressors for pressures of 30,000 psi to 120,000 psi (200 to 825 </a:t>
            </a:r>
            <a:r>
              <a:rPr lang="en-US" sz="1600" dirty="0" err="1" smtClean="0"/>
              <a:t>MPa</a:t>
            </a:r>
            <a:r>
              <a:rPr lang="en-US" sz="1600" dirty="0" smtClean="0"/>
              <a:t>).</a:t>
            </a:r>
          </a:p>
          <a:p>
            <a:pPr>
              <a:lnSpc>
                <a:spcPct val="150000"/>
              </a:lnSpc>
            </a:pPr>
            <a:r>
              <a:rPr lang="en-US" sz="1600" dirty="0" smtClean="0"/>
              <a:t>The recent interest in hydrogen gas as an energy source has prompted us to expand our product offerings for this important application. In addition to the ultra-high pressure machines, we manufacture units for pressures of 1,000 psi to 15,000 psi (7 to 100 </a:t>
            </a:r>
            <a:r>
              <a:rPr lang="en-US" sz="1600" dirty="0" err="1" smtClean="0"/>
              <a:t>MPa</a:t>
            </a:r>
            <a:r>
              <a:rPr lang="en-US" sz="1600" dirty="0" smtClean="0"/>
              <a:t>) and flow rates of 1 </a:t>
            </a:r>
            <a:r>
              <a:rPr lang="en-US" sz="1600" dirty="0" err="1" smtClean="0"/>
              <a:t>scfm</a:t>
            </a:r>
            <a:r>
              <a:rPr lang="en-US" sz="1600" dirty="0" smtClean="0"/>
              <a:t> to 350 </a:t>
            </a:r>
            <a:r>
              <a:rPr lang="en-US" sz="1600" dirty="0" err="1" smtClean="0"/>
              <a:t>scfm</a:t>
            </a:r>
            <a:r>
              <a:rPr lang="en-US" sz="1600" dirty="0" smtClean="0"/>
              <a:t> (3 to 1200 kg/day).</a:t>
            </a:r>
          </a:p>
        </p:txBody>
      </p:sp>
      <p:pic>
        <p:nvPicPr>
          <p:cNvPr id="5" name="Picture 2" descr="E:\PICTURE\hydrogen1.jpg"/>
          <p:cNvPicPr>
            <a:picLocks noGrp="1" noChangeAspect="1" noChangeArrowheads="1"/>
          </p:cNvPicPr>
          <p:nvPr>
            <p:ph sz="quarter" idx="1"/>
          </p:nvPr>
        </p:nvPicPr>
        <p:blipFill>
          <a:blip r:embed="rId2"/>
          <a:srcRect/>
          <a:stretch>
            <a:fillRect/>
          </a:stretch>
        </p:blipFill>
        <p:spPr bwMode="auto">
          <a:xfrm>
            <a:off x="152400" y="1371600"/>
            <a:ext cx="3657600" cy="518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additive="base">
                                        <p:cTn id="2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additive="base">
                                        <p:cTn id="3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tx1">
                    <a:lumMod val="95000"/>
                    <a:lumOff val="5000"/>
                  </a:schemeClr>
                </a:solidFill>
              </a:rPr>
              <a:t>Difference Between Single And Multi Stage Reciprocating Air Compressor</a:t>
            </a:r>
            <a:endParaRPr lang="en-US" b="1" u="sng" dirty="0">
              <a:solidFill>
                <a:schemeClr val="tx1">
                  <a:lumMod val="95000"/>
                  <a:lumOff val="5000"/>
                </a:schemeClr>
              </a:solidFill>
            </a:endParaRPr>
          </a:p>
        </p:txBody>
      </p:sp>
      <p:sp>
        <p:nvSpPr>
          <p:cNvPr id="3" name="Content Placeholder 2"/>
          <p:cNvSpPr>
            <a:spLocks noGrp="1"/>
          </p:cNvSpPr>
          <p:nvPr>
            <p:ph sz="quarter" idx="2"/>
          </p:nvPr>
        </p:nvSpPr>
        <p:spPr>
          <a:xfrm>
            <a:off x="228600" y="2362200"/>
            <a:ext cx="3886200" cy="4191000"/>
          </a:xfrm>
        </p:spPr>
        <p:txBody>
          <a:bodyPr>
            <a:normAutofit lnSpcReduction="10000"/>
          </a:bodyPr>
          <a:lstStyle/>
          <a:p>
            <a:r>
              <a:rPr lang="en-US" dirty="0" smtClean="0"/>
              <a:t>Traditional single-stage furnaces are designed to heat your home during the absolute coldest weather in your geographic area. Therefore, they run at their fullest capacity whenever they are in operation, regardless of the temperature outside.</a:t>
            </a:r>
          </a:p>
          <a:p>
            <a:endParaRPr lang="en-US" dirty="0"/>
          </a:p>
        </p:txBody>
      </p:sp>
      <p:sp>
        <p:nvSpPr>
          <p:cNvPr id="4" name="Content Placeholder 3"/>
          <p:cNvSpPr>
            <a:spLocks noGrp="1"/>
          </p:cNvSpPr>
          <p:nvPr>
            <p:ph sz="quarter" idx="4"/>
          </p:nvPr>
        </p:nvSpPr>
        <p:spPr>
          <a:xfrm>
            <a:off x="4371974" y="2362200"/>
            <a:ext cx="4162425" cy="4343400"/>
          </a:xfrm>
        </p:spPr>
        <p:txBody>
          <a:bodyPr>
            <a:normAutofit fontScale="92500" lnSpcReduction="10000"/>
          </a:bodyPr>
          <a:lstStyle/>
          <a:p>
            <a:r>
              <a:rPr lang="en-US" dirty="0" smtClean="0"/>
              <a:t>A two-stage furnace has two heating stages: low and high. The low stage runs at a lower capacity, and will heat your home as long as possible until it needs extra power to keep your home at the same temperature set on your thermostat. This is when the high stage kicks in. On average, a two-stage furnace only runs at high capacity 25% of the time it is on.</a:t>
            </a:r>
          </a:p>
          <a:p>
            <a:endParaRPr lang="en-US" dirty="0"/>
          </a:p>
        </p:txBody>
      </p:sp>
      <p:sp>
        <p:nvSpPr>
          <p:cNvPr id="5" name="Text Placeholder 4"/>
          <p:cNvSpPr>
            <a:spLocks noGrp="1"/>
          </p:cNvSpPr>
          <p:nvPr>
            <p:ph type="body" sz="quarter" idx="1"/>
          </p:nvPr>
        </p:nvSpPr>
        <p:spPr/>
        <p:txBody>
          <a:bodyPr/>
          <a:lstStyle/>
          <a:p>
            <a:r>
              <a:rPr lang="en-US" sz="2800" dirty="0" smtClean="0"/>
              <a:t>Single Stage 	</a:t>
            </a:r>
            <a:endParaRPr lang="en-US" sz="2800" dirty="0"/>
          </a:p>
        </p:txBody>
      </p:sp>
      <p:sp>
        <p:nvSpPr>
          <p:cNvPr id="6" name="Text Placeholder 5"/>
          <p:cNvSpPr>
            <a:spLocks noGrp="1"/>
          </p:cNvSpPr>
          <p:nvPr>
            <p:ph type="body" sz="quarter" idx="3"/>
          </p:nvPr>
        </p:nvSpPr>
        <p:spPr/>
        <p:txBody>
          <a:bodyPr/>
          <a:lstStyle/>
          <a:p>
            <a:r>
              <a:rPr lang="en-US" sz="3200" dirty="0" smtClean="0"/>
              <a:t>Multi Stage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 calcmode="lin" valueType="num">
                                      <p:cBhvr>
                                        <p:cTn id="12" dur="1000" fill="hold"/>
                                        <p:tgtEl>
                                          <p:spTgt spid="5">
                                            <p:bg/>
                                          </p:spTgt>
                                        </p:tgtEl>
                                        <p:attrNameLst>
                                          <p:attrName>ppt_w</p:attrName>
                                        </p:attrNameLst>
                                      </p:cBhvr>
                                      <p:tavLst>
                                        <p:tav tm="0">
                                          <p:val>
                                            <p:strVal val="#ppt_w*0.70"/>
                                          </p:val>
                                        </p:tav>
                                        <p:tav tm="100000">
                                          <p:val>
                                            <p:strVal val="#ppt_w"/>
                                          </p:val>
                                        </p:tav>
                                      </p:tavLst>
                                    </p:anim>
                                    <p:anim calcmode="lin" valueType="num">
                                      <p:cBhvr>
                                        <p:cTn id="13" dur="1000" fill="hold"/>
                                        <p:tgtEl>
                                          <p:spTgt spid="5">
                                            <p:bg/>
                                          </p:spTgt>
                                        </p:tgtEl>
                                        <p:attrNameLst>
                                          <p:attrName>ppt_h</p:attrName>
                                        </p:attrNameLst>
                                      </p:cBhvr>
                                      <p:tavLst>
                                        <p:tav tm="0">
                                          <p:val>
                                            <p:strVal val="#ppt_h"/>
                                          </p:val>
                                        </p:tav>
                                        <p:tav tm="100000">
                                          <p:val>
                                            <p:strVal val="#ppt_h"/>
                                          </p:val>
                                        </p:tav>
                                      </p:tavLst>
                                    </p:anim>
                                    <p:animEffect transition="in" filter="fade">
                                      <p:cBhvr>
                                        <p:cTn id="14" dur="1000"/>
                                        <p:tgtEl>
                                          <p:spTgt spid="5">
                                            <p:bg/>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6">
                                            <p:bg/>
                                          </p:spTgt>
                                        </p:tgtEl>
                                        <p:attrNameLst>
                                          <p:attrName>style.visibility</p:attrName>
                                        </p:attrNameLst>
                                      </p:cBhvr>
                                      <p:to>
                                        <p:strVal val="visible"/>
                                      </p:to>
                                    </p:set>
                                    <p:anim calcmode="lin" valueType="num">
                                      <p:cBhvr>
                                        <p:cTn id="26" dur="1000" fill="hold"/>
                                        <p:tgtEl>
                                          <p:spTgt spid="6">
                                            <p:bg/>
                                          </p:spTgt>
                                        </p:tgtEl>
                                        <p:attrNameLst>
                                          <p:attrName>ppt_w</p:attrName>
                                        </p:attrNameLst>
                                      </p:cBhvr>
                                      <p:tavLst>
                                        <p:tav tm="0">
                                          <p:val>
                                            <p:strVal val="#ppt_w*0.70"/>
                                          </p:val>
                                        </p:tav>
                                        <p:tav tm="100000">
                                          <p:val>
                                            <p:strVal val="#ppt_w"/>
                                          </p:val>
                                        </p:tav>
                                      </p:tavLst>
                                    </p:anim>
                                    <p:anim calcmode="lin" valueType="num">
                                      <p:cBhvr>
                                        <p:cTn id="27" dur="1000" fill="hold"/>
                                        <p:tgtEl>
                                          <p:spTgt spid="6">
                                            <p:bg/>
                                          </p:spTgt>
                                        </p:tgtEl>
                                        <p:attrNameLst>
                                          <p:attrName>ppt_h</p:attrName>
                                        </p:attrNameLst>
                                      </p:cBhvr>
                                      <p:tavLst>
                                        <p:tav tm="0">
                                          <p:val>
                                            <p:strVal val="#ppt_h"/>
                                          </p:val>
                                        </p:tav>
                                        <p:tav tm="100000">
                                          <p:val>
                                            <p:strVal val="#ppt_h"/>
                                          </p:val>
                                        </p:tav>
                                      </p:tavLst>
                                    </p:anim>
                                    <p:animEffect transition="in" filter="fade">
                                      <p:cBhvr>
                                        <p:cTn id="28" dur="1000"/>
                                        <p:tgtEl>
                                          <p:spTgt spid="6">
                                            <p:bg/>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p:cTn id="33"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34"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35" dur="1000"/>
                                        <p:tgtEl>
                                          <p:spTgt spid="6">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Effect transition="in" filter="strips(downLeft)">
                                      <p:cBhvr>
                                        <p:cTn id="40" dur="500"/>
                                        <p:tgtEl>
                                          <p:spTgt spid="3">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Effect transition="in" filter="strips(downLeft)">
                                      <p:cBhvr>
                                        <p:cTn id="4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animBg="1"/>
      <p:bldP spid="6"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323</TotalTime>
  <Words>878</Words>
  <Application>Microsoft Office PowerPoint</Application>
  <PresentationFormat>On-screen Show (4:3)</PresentationFormat>
  <Paragraphs>129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PowerPoint Presentation</vt:lpstr>
      <vt:lpstr>Introduction</vt:lpstr>
      <vt:lpstr>OBJECTIVE</vt:lpstr>
      <vt:lpstr>PowerPoint Presentation</vt:lpstr>
      <vt:lpstr>PowerPoint Presentation</vt:lpstr>
      <vt:lpstr>Application of Reciprocating  Air Compressor.</vt:lpstr>
      <vt:lpstr>Single stage Reciprocating Air Compressor.</vt:lpstr>
      <vt:lpstr>Multi stage Reciprocating Air Compressor.</vt:lpstr>
      <vt:lpstr>Difference Between Single And Multi Stage Reciprocating Air Compressor</vt:lpstr>
      <vt:lpstr>Adavantages &amp;Disadavantages </vt:lpstr>
      <vt:lpstr>PowerPoint Presentation</vt:lpstr>
      <vt:lpstr>Definition</vt:lpstr>
      <vt:lpstr>working principle</vt:lpstr>
      <vt:lpstr>TYPES OF ROTARY AIR COMPRESSOR </vt:lpstr>
      <vt:lpstr>Advantages</vt:lpstr>
      <vt:lpstr>DISADVANTAGES</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significance of Multi Staging Air compressor pump</dc:title>
  <dc:creator>ibm</dc:creator>
  <cp:lastModifiedBy>Safal-27</cp:lastModifiedBy>
  <cp:revision>34</cp:revision>
  <dcterms:created xsi:type="dcterms:W3CDTF">2013-09-12T12:48:12Z</dcterms:created>
  <dcterms:modified xsi:type="dcterms:W3CDTF">2013-12-21T08:32:29Z</dcterms:modified>
</cp:coreProperties>
</file>